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9"/>
  </p:notesMasterIdLst>
  <p:sldIdLst>
    <p:sldId id="256" r:id="rId5"/>
    <p:sldId id="9971" r:id="rId6"/>
    <p:sldId id="9928" r:id="rId7"/>
    <p:sldId id="1225" r:id="rId8"/>
    <p:sldId id="9946" r:id="rId9"/>
    <p:sldId id="9876" r:id="rId10"/>
    <p:sldId id="9903" r:id="rId11"/>
    <p:sldId id="9925" r:id="rId12"/>
    <p:sldId id="9862" r:id="rId13"/>
    <p:sldId id="294" r:id="rId14"/>
    <p:sldId id="9863" r:id="rId15"/>
    <p:sldId id="9844" r:id="rId16"/>
    <p:sldId id="258" r:id="rId17"/>
    <p:sldId id="9781" r:id="rId18"/>
    <p:sldId id="9834" r:id="rId19"/>
    <p:sldId id="9843" r:id="rId20"/>
    <p:sldId id="9833" r:id="rId21"/>
    <p:sldId id="272" r:id="rId22"/>
    <p:sldId id="9845" r:id="rId23"/>
    <p:sldId id="9868" r:id="rId24"/>
    <p:sldId id="9780" r:id="rId25"/>
    <p:sldId id="9846" r:id="rId26"/>
    <p:sldId id="9936" r:id="rId27"/>
    <p:sldId id="9896" r:id="rId28"/>
    <p:sldId id="9877" r:id="rId29"/>
    <p:sldId id="9926" r:id="rId30"/>
    <p:sldId id="9841" r:id="rId31"/>
    <p:sldId id="9754" r:id="rId32"/>
    <p:sldId id="9864" r:id="rId33"/>
    <p:sldId id="9972" r:id="rId34"/>
    <p:sldId id="9927" r:id="rId35"/>
    <p:sldId id="9922" r:id="rId36"/>
    <p:sldId id="9916" r:id="rId37"/>
    <p:sldId id="267" r:id="rId38"/>
    <p:sldId id="9951" r:id="rId39"/>
    <p:sldId id="9898" r:id="rId40"/>
    <p:sldId id="9942" r:id="rId41"/>
    <p:sldId id="288" r:id="rId42"/>
    <p:sldId id="289" r:id="rId43"/>
    <p:sldId id="9967" r:id="rId44"/>
    <p:sldId id="9968" r:id="rId45"/>
    <p:sldId id="9771" r:id="rId46"/>
    <p:sldId id="277" r:id="rId47"/>
    <p:sldId id="9957" r:id="rId48"/>
    <p:sldId id="290" r:id="rId49"/>
    <p:sldId id="9958" r:id="rId50"/>
    <p:sldId id="9949" r:id="rId51"/>
    <p:sldId id="9959" r:id="rId52"/>
    <p:sldId id="9950" r:id="rId53"/>
    <p:sldId id="9964" r:id="rId54"/>
    <p:sldId id="9945" r:id="rId55"/>
    <p:sldId id="9944" r:id="rId56"/>
    <p:sldId id="9943" r:id="rId57"/>
    <p:sldId id="9923" r:id="rId58"/>
    <p:sldId id="9867" r:id="rId59"/>
    <p:sldId id="268" r:id="rId60"/>
    <p:sldId id="9970" r:id="rId61"/>
    <p:sldId id="262" r:id="rId62"/>
    <p:sldId id="9960" r:id="rId63"/>
    <p:sldId id="273" r:id="rId64"/>
    <p:sldId id="9961" r:id="rId65"/>
    <p:sldId id="9930" r:id="rId66"/>
    <p:sldId id="9953" r:id="rId67"/>
    <p:sldId id="9879" r:id="rId68"/>
    <p:sldId id="9974" r:id="rId69"/>
    <p:sldId id="9908" r:id="rId70"/>
    <p:sldId id="9909" r:id="rId71"/>
    <p:sldId id="9900" r:id="rId72"/>
    <p:sldId id="9954" r:id="rId73"/>
    <p:sldId id="9911" r:id="rId74"/>
    <p:sldId id="9969" r:id="rId75"/>
    <p:sldId id="9912" r:id="rId76"/>
    <p:sldId id="9905" r:id="rId77"/>
    <p:sldId id="9965" r:id="rId78"/>
    <p:sldId id="9914" r:id="rId79"/>
    <p:sldId id="9915" r:id="rId80"/>
    <p:sldId id="9917" r:id="rId81"/>
    <p:sldId id="9920" r:id="rId82"/>
    <p:sldId id="9932" r:id="rId83"/>
    <p:sldId id="9962" r:id="rId84"/>
    <p:sldId id="270" r:id="rId85"/>
    <p:sldId id="9874" r:id="rId86"/>
    <p:sldId id="9886" r:id="rId87"/>
    <p:sldId id="9889" r:id="rId88"/>
    <p:sldId id="9891" r:id="rId89"/>
    <p:sldId id="9963" r:id="rId90"/>
    <p:sldId id="260" r:id="rId91"/>
    <p:sldId id="9966" r:id="rId92"/>
    <p:sldId id="9899" r:id="rId93"/>
    <p:sldId id="9939" r:id="rId94"/>
    <p:sldId id="9866" r:id="rId95"/>
    <p:sldId id="9973" r:id="rId96"/>
    <p:sldId id="9940" r:id="rId97"/>
    <p:sldId id="9902" r:id="rId98"/>
    <p:sldId id="9837" r:id="rId99"/>
    <p:sldId id="9849" r:id="rId100"/>
    <p:sldId id="9777" r:id="rId101"/>
    <p:sldId id="9842" r:id="rId102"/>
    <p:sldId id="9855" r:id="rId103"/>
    <p:sldId id="9856" r:id="rId104"/>
    <p:sldId id="9857" r:id="rId105"/>
    <p:sldId id="9858" r:id="rId106"/>
    <p:sldId id="9859" r:id="rId107"/>
    <p:sldId id="9937"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9"/>
  </p:normalViewPr>
  <p:slideViewPr>
    <p:cSldViewPr snapToGrid="0">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07015-C59D-48BE-94C3-BC554C5A2B2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AD1878-6CCE-4935-987A-1F1EEF62F5CC}">
      <dgm:prSet/>
      <dgm:spPr/>
      <dgm:t>
        <a:bodyPr/>
        <a:lstStyle/>
        <a:p>
          <a:pPr>
            <a:lnSpc>
              <a:spcPct val="100000"/>
            </a:lnSpc>
          </a:pPr>
          <a:r>
            <a:rPr lang="en-US" b="1"/>
            <a:t>Fairness Measurement</a:t>
          </a:r>
          <a:br>
            <a:rPr lang="en-US"/>
          </a:br>
          <a:r>
            <a:rPr lang="en-US"/>
            <a:t>What are the different ways to measure Fairness</a:t>
          </a:r>
        </a:p>
      </dgm:t>
    </dgm:pt>
    <dgm:pt modelId="{74B8C23E-8D13-4012-9B89-C8AA548222C8}" type="parTrans" cxnId="{AE7CFC81-1A56-4E4C-8384-7FBC9A11FCB4}">
      <dgm:prSet/>
      <dgm:spPr/>
      <dgm:t>
        <a:bodyPr/>
        <a:lstStyle/>
        <a:p>
          <a:endParaRPr lang="en-US"/>
        </a:p>
      </dgm:t>
    </dgm:pt>
    <dgm:pt modelId="{A0614318-C830-49A0-BC18-DA637C4E49E2}" type="sibTrans" cxnId="{AE7CFC81-1A56-4E4C-8384-7FBC9A11FCB4}">
      <dgm:prSet/>
      <dgm:spPr/>
      <dgm:t>
        <a:bodyPr/>
        <a:lstStyle/>
        <a:p>
          <a:endParaRPr lang="en-US"/>
        </a:p>
      </dgm:t>
    </dgm:pt>
    <dgm:pt modelId="{E79D1E9A-9954-415E-8013-3C9F213DDD3E}">
      <dgm:prSet/>
      <dgm:spPr/>
      <dgm:t>
        <a:bodyPr/>
        <a:lstStyle/>
        <a:p>
          <a:pPr>
            <a:lnSpc>
              <a:spcPct val="100000"/>
            </a:lnSpc>
          </a:pPr>
          <a:r>
            <a:rPr lang="en-US" b="1"/>
            <a:t>Predictive Performance</a:t>
          </a:r>
          <a:br>
            <a:rPr lang="en-US"/>
          </a:br>
          <a:r>
            <a:rPr lang="en-US"/>
            <a:t>How well is the model performing</a:t>
          </a:r>
        </a:p>
      </dgm:t>
    </dgm:pt>
    <dgm:pt modelId="{7A97914B-39CB-4562-840A-CF56E178DA78}" type="parTrans" cxnId="{84807A31-90BB-4651-BC1E-6D3DA4010BBA}">
      <dgm:prSet/>
      <dgm:spPr/>
      <dgm:t>
        <a:bodyPr/>
        <a:lstStyle/>
        <a:p>
          <a:endParaRPr lang="en-US"/>
        </a:p>
      </dgm:t>
    </dgm:pt>
    <dgm:pt modelId="{491335AF-BD7E-457E-B052-D1FB68B0EA79}" type="sibTrans" cxnId="{84807A31-90BB-4651-BC1E-6D3DA4010BBA}">
      <dgm:prSet/>
      <dgm:spPr/>
      <dgm:t>
        <a:bodyPr/>
        <a:lstStyle/>
        <a:p>
          <a:endParaRPr lang="en-US"/>
        </a:p>
      </dgm:t>
    </dgm:pt>
    <dgm:pt modelId="{4C84DE13-4025-4201-B26B-4B8F9C9EC283}">
      <dgm:prSet/>
      <dgm:spPr/>
      <dgm:t>
        <a:bodyPr/>
        <a:lstStyle/>
        <a:p>
          <a:pPr>
            <a:lnSpc>
              <a:spcPct val="100000"/>
            </a:lnSpc>
          </a:pPr>
          <a:r>
            <a:rPr lang="en-US" b="1"/>
            <a:t>Calibration</a:t>
          </a:r>
          <a:br>
            <a:rPr lang="en-US"/>
          </a:br>
          <a:r>
            <a:rPr lang="en-US"/>
            <a:t>How good is the model calibration</a:t>
          </a:r>
        </a:p>
      </dgm:t>
    </dgm:pt>
    <dgm:pt modelId="{7B4E5E54-75D2-4927-BDF4-42FEBECA4971}" type="parTrans" cxnId="{E2BB96E1-966F-4105-AA14-FDE789F79AB5}">
      <dgm:prSet/>
      <dgm:spPr/>
      <dgm:t>
        <a:bodyPr/>
        <a:lstStyle/>
        <a:p>
          <a:endParaRPr lang="en-US"/>
        </a:p>
      </dgm:t>
    </dgm:pt>
    <dgm:pt modelId="{1C3E11C3-C87D-4872-818F-001C7DA0C5D4}" type="sibTrans" cxnId="{E2BB96E1-966F-4105-AA14-FDE789F79AB5}">
      <dgm:prSet/>
      <dgm:spPr/>
      <dgm:t>
        <a:bodyPr/>
        <a:lstStyle/>
        <a:p>
          <a:endParaRPr lang="en-US"/>
        </a:p>
      </dgm:t>
    </dgm:pt>
    <dgm:pt modelId="{951505CB-2249-4EAE-B5A2-B513FE5EA9B2}">
      <dgm:prSet/>
      <dgm:spPr/>
      <dgm:t>
        <a:bodyPr/>
        <a:lstStyle/>
        <a:p>
          <a:pPr>
            <a:lnSpc>
              <a:spcPct val="100000"/>
            </a:lnSpc>
          </a:pPr>
          <a:r>
            <a:rPr lang="en-US" b="1"/>
            <a:t>Intervention &amp; Allocation</a:t>
          </a:r>
          <a:br>
            <a:rPr lang="en-US"/>
          </a:br>
          <a:r>
            <a:rPr lang="en-US"/>
            <a:t>How are the insights from the model being used to intervene</a:t>
          </a:r>
        </a:p>
      </dgm:t>
    </dgm:pt>
    <dgm:pt modelId="{F6603D90-22A7-438E-8B6A-11B3E8A4C2C3}" type="parTrans" cxnId="{DB9A21DF-AB4E-4510-B039-C080462EC713}">
      <dgm:prSet/>
      <dgm:spPr/>
      <dgm:t>
        <a:bodyPr/>
        <a:lstStyle/>
        <a:p>
          <a:endParaRPr lang="en-US"/>
        </a:p>
      </dgm:t>
    </dgm:pt>
    <dgm:pt modelId="{76FA8677-3525-48C6-96B4-19EF9CEC9910}" type="sibTrans" cxnId="{DB9A21DF-AB4E-4510-B039-C080462EC713}">
      <dgm:prSet/>
      <dgm:spPr/>
      <dgm:t>
        <a:bodyPr/>
        <a:lstStyle/>
        <a:p>
          <a:endParaRPr lang="en-US"/>
        </a:p>
      </dgm:t>
    </dgm:pt>
    <dgm:pt modelId="{DE07BEED-A637-4D81-80E4-46BE450BD0B6}" type="pres">
      <dgm:prSet presAssocID="{DC307015-C59D-48BE-94C3-BC554C5A2B22}" presName="root" presStyleCnt="0">
        <dgm:presLayoutVars>
          <dgm:dir/>
          <dgm:resizeHandles val="exact"/>
        </dgm:presLayoutVars>
      </dgm:prSet>
      <dgm:spPr/>
    </dgm:pt>
    <dgm:pt modelId="{193D3AF9-F7A2-4415-B479-73EFCDD79046}" type="pres">
      <dgm:prSet presAssocID="{E3AD1878-6CCE-4935-987A-1F1EEF62F5CC}" presName="compNode" presStyleCnt="0"/>
      <dgm:spPr/>
    </dgm:pt>
    <dgm:pt modelId="{C2014E18-C965-4E5C-8871-A5D88EC43232}" type="pres">
      <dgm:prSet presAssocID="{E3AD1878-6CCE-4935-987A-1F1EEF62F5CC}" presName="bgRect" presStyleLbl="bgShp" presStyleIdx="0" presStyleCnt="4"/>
      <dgm:spPr/>
    </dgm:pt>
    <dgm:pt modelId="{C0E0C196-C771-4913-B9C7-AA4BAB7A05B9}" type="pres">
      <dgm:prSet presAssocID="{E3AD1878-6CCE-4935-987A-1F1EEF62F5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553B60D3-E474-4510-B0E0-19DDE08DDCE8}" type="pres">
      <dgm:prSet presAssocID="{E3AD1878-6CCE-4935-987A-1F1EEF62F5CC}" presName="spaceRect" presStyleCnt="0"/>
      <dgm:spPr/>
    </dgm:pt>
    <dgm:pt modelId="{7469D934-00D5-4BC3-BB4A-64F406182DDA}" type="pres">
      <dgm:prSet presAssocID="{E3AD1878-6CCE-4935-987A-1F1EEF62F5CC}" presName="parTx" presStyleLbl="revTx" presStyleIdx="0" presStyleCnt="4">
        <dgm:presLayoutVars>
          <dgm:chMax val="0"/>
          <dgm:chPref val="0"/>
        </dgm:presLayoutVars>
      </dgm:prSet>
      <dgm:spPr/>
    </dgm:pt>
    <dgm:pt modelId="{73E53087-B0F1-4187-9EB0-792F2109D666}" type="pres">
      <dgm:prSet presAssocID="{A0614318-C830-49A0-BC18-DA637C4E49E2}" presName="sibTrans" presStyleCnt="0"/>
      <dgm:spPr/>
    </dgm:pt>
    <dgm:pt modelId="{909AFF41-3D3F-4D23-9557-2D38C3872DAF}" type="pres">
      <dgm:prSet presAssocID="{E79D1E9A-9954-415E-8013-3C9F213DDD3E}" presName="compNode" presStyleCnt="0"/>
      <dgm:spPr/>
    </dgm:pt>
    <dgm:pt modelId="{74644441-8CCB-4DCA-9F31-3FFE53323F04}" type="pres">
      <dgm:prSet presAssocID="{E79D1E9A-9954-415E-8013-3C9F213DDD3E}" presName="bgRect" presStyleLbl="bgShp" presStyleIdx="1" presStyleCnt="4"/>
      <dgm:spPr/>
    </dgm:pt>
    <dgm:pt modelId="{96E94245-2C1D-4037-901E-30A4E356D9EB}" type="pres">
      <dgm:prSet presAssocID="{E79D1E9A-9954-415E-8013-3C9F213DDD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A6E55C94-EA60-4E6C-93FB-BB4BE352CB80}" type="pres">
      <dgm:prSet presAssocID="{E79D1E9A-9954-415E-8013-3C9F213DDD3E}" presName="spaceRect" presStyleCnt="0"/>
      <dgm:spPr/>
    </dgm:pt>
    <dgm:pt modelId="{DD7837A0-AC89-4A06-A7CE-07F0BB9A31DB}" type="pres">
      <dgm:prSet presAssocID="{E79D1E9A-9954-415E-8013-3C9F213DDD3E}" presName="parTx" presStyleLbl="revTx" presStyleIdx="1" presStyleCnt="4">
        <dgm:presLayoutVars>
          <dgm:chMax val="0"/>
          <dgm:chPref val="0"/>
        </dgm:presLayoutVars>
      </dgm:prSet>
      <dgm:spPr/>
    </dgm:pt>
    <dgm:pt modelId="{1885CBF4-D8DD-4055-8F13-269EE4FB3DA3}" type="pres">
      <dgm:prSet presAssocID="{491335AF-BD7E-457E-B052-D1FB68B0EA79}" presName="sibTrans" presStyleCnt="0"/>
      <dgm:spPr/>
    </dgm:pt>
    <dgm:pt modelId="{FB1F602F-CCE1-4646-AC4D-BD62A2798035}" type="pres">
      <dgm:prSet presAssocID="{4C84DE13-4025-4201-B26B-4B8F9C9EC283}" presName="compNode" presStyleCnt="0"/>
      <dgm:spPr/>
    </dgm:pt>
    <dgm:pt modelId="{1DE8883F-8F58-49E2-9C6E-6F18A438A245}" type="pres">
      <dgm:prSet presAssocID="{4C84DE13-4025-4201-B26B-4B8F9C9EC283}" presName="bgRect" presStyleLbl="bgShp" presStyleIdx="2" presStyleCnt="4"/>
      <dgm:spPr/>
    </dgm:pt>
    <dgm:pt modelId="{856A7577-5600-419A-BC82-80BDC27C4048}" type="pres">
      <dgm:prSet presAssocID="{4C84DE13-4025-4201-B26B-4B8F9C9EC2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757B0FC-F796-4D35-9202-8280F2BCA1FC}" type="pres">
      <dgm:prSet presAssocID="{4C84DE13-4025-4201-B26B-4B8F9C9EC283}" presName="spaceRect" presStyleCnt="0"/>
      <dgm:spPr/>
    </dgm:pt>
    <dgm:pt modelId="{FB88BBAF-8FC1-44B1-B8D2-45D8412E5FA4}" type="pres">
      <dgm:prSet presAssocID="{4C84DE13-4025-4201-B26B-4B8F9C9EC283}" presName="parTx" presStyleLbl="revTx" presStyleIdx="2" presStyleCnt="4">
        <dgm:presLayoutVars>
          <dgm:chMax val="0"/>
          <dgm:chPref val="0"/>
        </dgm:presLayoutVars>
      </dgm:prSet>
      <dgm:spPr/>
    </dgm:pt>
    <dgm:pt modelId="{C596C48D-BADC-4725-A4F2-7BE8DEDBF4B4}" type="pres">
      <dgm:prSet presAssocID="{1C3E11C3-C87D-4872-818F-001C7DA0C5D4}" presName="sibTrans" presStyleCnt="0"/>
      <dgm:spPr/>
    </dgm:pt>
    <dgm:pt modelId="{B1AD509F-19DF-4EEE-8219-D3E042A884CF}" type="pres">
      <dgm:prSet presAssocID="{951505CB-2249-4EAE-B5A2-B513FE5EA9B2}" presName="compNode" presStyleCnt="0"/>
      <dgm:spPr/>
    </dgm:pt>
    <dgm:pt modelId="{36829B0D-EE46-4F51-B7CB-1099D90AAE12}" type="pres">
      <dgm:prSet presAssocID="{951505CB-2249-4EAE-B5A2-B513FE5EA9B2}" presName="bgRect" presStyleLbl="bgShp" presStyleIdx="3" presStyleCnt="4"/>
      <dgm:spPr/>
    </dgm:pt>
    <dgm:pt modelId="{38431EE4-D14D-4F82-ACE6-4721A44F3E5D}" type="pres">
      <dgm:prSet presAssocID="{951505CB-2249-4EAE-B5A2-B513FE5EA9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F2AFE18C-85B2-4A3C-AD9B-302B56E092ED}" type="pres">
      <dgm:prSet presAssocID="{951505CB-2249-4EAE-B5A2-B513FE5EA9B2}" presName="spaceRect" presStyleCnt="0"/>
      <dgm:spPr/>
    </dgm:pt>
    <dgm:pt modelId="{D7EF2FE6-69FE-4265-8F46-BD73C803773F}" type="pres">
      <dgm:prSet presAssocID="{951505CB-2249-4EAE-B5A2-B513FE5EA9B2}" presName="parTx" presStyleLbl="revTx" presStyleIdx="3" presStyleCnt="4">
        <dgm:presLayoutVars>
          <dgm:chMax val="0"/>
          <dgm:chPref val="0"/>
        </dgm:presLayoutVars>
      </dgm:prSet>
      <dgm:spPr/>
    </dgm:pt>
  </dgm:ptLst>
  <dgm:cxnLst>
    <dgm:cxn modelId="{2DAE9606-42FF-4A96-829F-69A9AC64DB8A}" type="presOf" srcId="{E3AD1878-6CCE-4935-987A-1F1EEF62F5CC}" destId="{7469D934-00D5-4BC3-BB4A-64F406182DDA}" srcOrd="0" destOrd="0" presId="urn:microsoft.com/office/officeart/2018/2/layout/IconVerticalSolidList"/>
    <dgm:cxn modelId="{84807A31-90BB-4651-BC1E-6D3DA4010BBA}" srcId="{DC307015-C59D-48BE-94C3-BC554C5A2B22}" destId="{E79D1E9A-9954-415E-8013-3C9F213DDD3E}" srcOrd="1" destOrd="0" parTransId="{7A97914B-39CB-4562-840A-CF56E178DA78}" sibTransId="{491335AF-BD7E-457E-B052-D1FB68B0EA79}"/>
    <dgm:cxn modelId="{CE50EE65-8CAD-483A-90E0-802EEFA704B1}" type="presOf" srcId="{DC307015-C59D-48BE-94C3-BC554C5A2B22}" destId="{DE07BEED-A637-4D81-80E4-46BE450BD0B6}" srcOrd="0" destOrd="0" presId="urn:microsoft.com/office/officeart/2018/2/layout/IconVerticalSolidList"/>
    <dgm:cxn modelId="{A9C1936A-FF12-400D-AB64-E58568F85336}" type="presOf" srcId="{4C84DE13-4025-4201-B26B-4B8F9C9EC283}" destId="{FB88BBAF-8FC1-44B1-B8D2-45D8412E5FA4}" srcOrd="0" destOrd="0" presId="urn:microsoft.com/office/officeart/2018/2/layout/IconVerticalSolidList"/>
    <dgm:cxn modelId="{AE7CFC81-1A56-4E4C-8384-7FBC9A11FCB4}" srcId="{DC307015-C59D-48BE-94C3-BC554C5A2B22}" destId="{E3AD1878-6CCE-4935-987A-1F1EEF62F5CC}" srcOrd="0" destOrd="0" parTransId="{74B8C23E-8D13-4012-9B89-C8AA548222C8}" sibTransId="{A0614318-C830-49A0-BC18-DA637C4E49E2}"/>
    <dgm:cxn modelId="{DB9A21DF-AB4E-4510-B039-C080462EC713}" srcId="{DC307015-C59D-48BE-94C3-BC554C5A2B22}" destId="{951505CB-2249-4EAE-B5A2-B513FE5EA9B2}" srcOrd="3" destOrd="0" parTransId="{F6603D90-22A7-438E-8B6A-11B3E8A4C2C3}" sibTransId="{76FA8677-3525-48C6-96B4-19EF9CEC9910}"/>
    <dgm:cxn modelId="{E2BB96E1-966F-4105-AA14-FDE789F79AB5}" srcId="{DC307015-C59D-48BE-94C3-BC554C5A2B22}" destId="{4C84DE13-4025-4201-B26B-4B8F9C9EC283}" srcOrd="2" destOrd="0" parTransId="{7B4E5E54-75D2-4927-BDF4-42FEBECA4971}" sibTransId="{1C3E11C3-C87D-4872-818F-001C7DA0C5D4}"/>
    <dgm:cxn modelId="{36D17FE3-B2E0-49FA-AF08-796B25722356}" type="presOf" srcId="{951505CB-2249-4EAE-B5A2-B513FE5EA9B2}" destId="{D7EF2FE6-69FE-4265-8F46-BD73C803773F}" srcOrd="0" destOrd="0" presId="urn:microsoft.com/office/officeart/2018/2/layout/IconVerticalSolidList"/>
    <dgm:cxn modelId="{FC7DC0E5-F011-4237-8AD2-CCF711656204}" type="presOf" srcId="{E79D1E9A-9954-415E-8013-3C9F213DDD3E}" destId="{DD7837A0-AC89-4A06-A7CE-07F0BB9A31DB}" srcOrd="0" destOrd="0" presId="urn:microsoft.com/office/officeart/2018/2/layout/IconVerticalSolidList"/>
    <dgm:cxn modelId="{271A75BF-BC29-4E8F-89EB-5AC05F879D69}" type="presParOf" srcId="{DE07BEED-A637-4D81-80E4-46BE450BD0B6}" destId="{193D3AF9-F7A2-4415-B479-73EFCDD79046}" srcOrd="0" destOrd="0" presId="urn:microsoft.com/office/officeart/2018/2/layout/IconVerticalSolidList"/>
    <dgm:cxn modelId="{0027C861-F233-4FDB-BF66-B4DB7297864B}" type="presParOf" srcId="{193D3AF9-F7A2-4415-B479-73EFCDD79046}" destId="{C2014E18-C965-4E5C-8871-A5D88EC43232}" srcOrd="0" destOrd="0" presId="urn:microsoft.com/office/officeart/2018/2/layout/IconVerticalSolidList"/>
    <dgm:cxn modelId="{97F5E359-DF1A-44AE-8CA4-C21210D89AAD}" type="presParOf" srcId="{193D3AF9-F7A2-4415-B479-73EFCDD79046}" destId="{C0E0C196-C771-4913-B9C7-AA4BAB7A05B9}" srcOrd="1" destOrd="0" presId="urn:microsoft.com/office/officeart/2018/2/layout/IconVerticalSolidList"/>
    <dgm:cxn modelId="{45366727-C95F-4547-A9F4-503E4B5FD19E}" type="presParOf" srcId="{193D3AF9-F7A2-4415-B479-73EFCDD79046}" destId="{553B60D3-E474-4510-B0E0-19DDE08DDCE8}" srcOrd="2" destOrd="0" presId="urn:microsoft.com/office/officeart/2018/2/layout/IconVerticalSolidList"/>
    <dgm:cxn modelId="{92A311E2-7AD8-49F4-8B35-D4A33CDD8ABC}" type="presParOf" srcId="{193D3AF9-F7A2-4415-B479-73EFCDD79046}" destId="{7469D934-00D5-4BC3-BB4A-64F406182DDA}" srcOrd="3" destOrd="0" presId="urn:microsoft.com/office/officeart/2018/2/layout/IconVerticalSolidList"/>
    <dgm:cxn modelId="{93BFFF4B-638B-483D-B061-9BD06CC65470}" type="presParOf" srcId="{DE07BEED-A637-4D81-80E4-46BE450BD0B6}" destId="{73E53087-B0F1-4187-9EB0-792F2109D666}" srcOrd="1" destOrd="0" presId="urn:microsoft.com/office/officeart/2018/2/layout/IconVerticalSolidList"/>
    <dgm:cxn modelId="{E423EBFB-B9FF-4B4F-AE5C-0AFC4953E2D1}" type="presParOf" srcId="{DE07BEED-A637-4D81-80E4-46BE450BD0B6}" destId="{909AFF41-3D3F-4D23-9557-2D38C3872DAF}" srcOrd="2" destOrd="0" presId="urn:microsoft.com/office/officeart/2018/2/layout/IconVerticalSolidList"/>
    <dgm:cxn modelId="{E97FF3F9-D8A4-4566-807C-51F5BE4B7573}" type="presParOf" srcId="{909AFF41-3D3F-4D23-9557-2D38C3872DAF}" destId="{74644441-8CCB-4DCA-9F31-3FFE53323F04}" srcOrd="0" destOrd="0" presId="urn:microsoft.com/office/officeart/2018/2/layout/IconVerticalSolidList"/>
    <dgm:cxn modelId="{0FC3F854-D5CC-4B03-AD6C-53B6CAD362F6}" type="presParOf" srcId="{909AFF41-3D3F-4D23-9557-2D38C3872DAF}" destId="{96E94245-2C1D-4037-901E-30A4E356D9EB}" srcOrd="1" destOrd="0" presId="urn:microsoft.com/office/officeart/2018/2/layout/IconVerticalSolidList"/>
    <dgm:cxn modelId="{020298E0-425D-4DC4-9036-A5D006E6587B}" type="presParOf" srcId="{909AFF41-3D3F-4D23-9557-2D38C3872DAF}" destId="{A6E55C94-EA60-4E6C-93FB-BB4BE352CB80}" srcOrd="2" destOrd="0" presId="urn:microsoft.com/office/officeart/2018/2/layout/IconVerticalSolidList"/>
    <dgm:cxn modelId="{585C3875-4DD2-423D-AED7-626E35D3F380}" type="presParOf" srcId="{909AFF41-3D3F-4D23-9557-2D38C3872DAF}" destId="{DD7837A0-AC89-4A06-A7CE-07F0BB9A31DB}" srcOrd="3" destOrd="0" presId="urn:microsoft.com/office/officeart/2018/2/layout/IconVerticalSolidList"/>
    <dgm:cxn modelId="{59D594B4-D465-4C5D-B520-1EEDCCA7CFA7}" type="presParOf" srcId="{DE07BEED-A637-4D81-80E4-46BE450BD0B6}" destId="{1885CBF4-D8DD-4055-8F13-269EE4FB3DA3}" srcOrd="3" destOrd="0" presId="urn:microsoft.com/office/officeart/2018/2/layout/IconVerticalSolidList"/>
    <dgm:cxn modelId="{2FC6E07F-5565-4F3C-A756-A774C42742F4}" type="presParOf" srcId="{DE07BEED-A637-4D81-80E4-46BE450BD0B6}" destId="{FB1F602F-CCE1-4646-AC4D-BD62A2798035}" srcOrd="4" destOrd="0" presId="urn:microsoft.com/office/officeart/2018/2/layout/IconVerticalSolidList"/>
    <dgm:cxn modelId="{F7A209C2-E519-486A-BCF2-1CFFF6582D3D}" type="presParOf" srcId="{FB1F602F-CCE1-4646-AC4D-BD62A2798035}" destId="{1DE8883F-8F58-49E2-9C6E-6F18A438A245}" srcOrd="0" destOrd="0" presId="urn:microsoft.com/office/officeart/2018/2/layout/IconVerticalSolidList"/>
    <dgm:cxn modelId="{76B41C74-AB7D-4C64-8D06-7EC08051EE5C}" type="presParOf" srcId="{FB1F602F-CCE1-4646-AC4D-BD62A2798035}" destId="{856A7577-5600-419A-BC82-80BDC27C4048}" srcOrd="1" destOrd="0" presId="urn:microsoft.com/office/officeart/2018/2/layout/IconVerticalSolidList"/>
    <dgm:cxn modelId="{399A48A4-2B9A-4CD7-9EED-18C3CE36B2F3}" type="presParOf" srcId="{FB1F602F-CCE1-4646-AC4D-BD62A2798035}" destId="{7757B0FC-F796-4D35-9202-8280F2BCA1FC}" srcOrd="2" destOrd="0" presId="urn:microsoft.com/office/officeart/2018/2/layout/IconVerticalSolidList"/>
    <dgm:cxn modelId="{27385945-A9F5-42B3-8E6F-B06EBE7B9086}" type="presParOf" srcId="{FB1F602F-CCE1-4646-AC4D-BD62A2798035}" destId="{FB88BBAF-8FC1-44B1-B8D2-45D8412E5FA4}" srcOrd="3" destOrd="0" presId="urn:microsoft.com/office/officeart/2018/2/layout/IconVerticalSolidList"/>
    <dgm:cxn modelId="{F51DA0BF-CECB-4E80-BE9B-0967D894B743}" type="presParOf" srcId="{DE07BEED-A637-4D81-80E4-46BE450BD0B6}" destId="{C596C48D-BADC-4725-A4F2-7BE8DEDBF4B4}" srcOrd="5" destOrd="0" presId="urn:microsoft.com/office/officeart/2018/2/layout/IconVerticalSolidList"/>
    <dgm:cxn modelId="{9345C4F7-62E8-4134-9EA4-AC7D9200929C}" type="presParOf" srcId="{DE07BEED-A637-4D81-80E4-46BE450BD0B6}" destId="{B1AD509F-19DF-4EEE-8219-D3E042A884CF}" srcOrd="6" destOrd="0" presId="urn:microsoft.com/office/officeart/2018/2/layout/IconVerticalSolidList"/>
    <dgm:cxn modelId="{EC3BBC23-FE9E-425B-B332-9045247AE766}" type="presParOf" srcId="{B1AD509F-19DF-4EEE-8219-D3E042A884CF}" destId="{36829B0D-EE46-4F51-B7CB-1099D90AAE12}" srcOrd="0" destOrd="0" presId="urn:microsoft.com/office/officeart/2018/2/layout/IconVerticalSolidList"/>
    <dgm:cxn modelId="{7196BB5A-BB1E-4152-9A73-86EF69775CC6}" type="presParOf" srcId="{B1AD509F-19DF-4EEE-8219-D3E042A884CF}" destId="{38431EE4-D14D-4F82-ACE6-4721A44F3E5D}" srcOrd="1" destOrd="0" presId="urn:microsoft.com/office/officeart/2018/2/layout/IconVerticalSolidList"/>
    <dgm:cxn modelId="{4D3C5F4C-8A45-4F89-87A1-E89AEABDD83F}" type="presParOf" srcId="{B1AD509F-19DF-4EEE-8219-D3E042A884CF}" destId="{F2AFE18C-85B2-4A3C-AD9B-302B56E092ED}" srcOrd="2" destOrd="0" presId="urn:microsoft.com/office/officeart/2018/2/layout/IconVerticalSolidList"/>
    <dgm:cxn modelId="{B6F28577-F646-45B2-82C6-F0CCDBA37F24}" type="presParOf" srcId="{B1AD509F-19DF-4EEE-8219-D3E042A884CF}" destId="{D7EF2FE6-69FE-4265-8F46-BD73C803773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EA089-45A7-458C-A9FE-5E2A8135DD7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553D14-D9E7-434E-86B8-22C27FE11165}">
      <dgm:prSet/>
      <dgm:spPr/>
      <dgm:t>
        <a:bodyPr/>
        <a:lstStyle/>
        <a:p>
          <a:r>
            <a:rPr lang="en-US"/>
            <a:t>In socio-technical systems,  we must consider how algorithms dynamically effect their environment, and the incentives of humans over time. </a:t>
          </a:r>
        </a:p>
      </dgm:t>
    </dgm:pt>
    <dgm:pt modelId="{1CCAC33C-37F4-4A24-89AC-F79204431DA9}" type="parTrans" cxnId="{C5508578-7C59-4581-B225-7B4A32552D37}">
      <dgm:prSet/>
      <dgm:spPr/>
      <dgm:t>
        <a:bodyPr/>
        <a:lstStyle/>
        <a:p>
          <a:endParaRPr lang="en-US"/>
        </a:p>
      </dgm:t>
    </dgm:pt>
    <dgm:pt modelId="{5FD7823D-C237-4A09-AB48-000FFE5D578C}" type="sibTrans" cxnId="{C5508578-7C59-4581-B225-7B4A32552D37}">
      <dgm:prSet/>
      <dgm:spPr/>
      <dgm:t>
        <a:bodyPr/>
        <a:lstStyle/>
        <a:p>
          <a:endParaRPr lang="en-US"/>
        </a:p>
      </dgm:t>
    </dgm:pt>
    <dgm:pt modelId="{90F6CCB0-F43E-4272-B196-D9784B9D9EFE}">
      <dgm:prSet/>
      <dgm:spPr/>
      <dgm:t>
        <a:bodyPr/>
        <a:lstStyle/>
        <a:p>
          <a:r>
            <a:rPr lang="en-US"/>
            <a:t>These kinds of effects are not considered when considering either statistical or individual notions of fairness in one-shot learning settings</a:t>
          </a:r>
        </a:p>
      </dgm:t>
    </dgm:pt>
    <dgm:pt modelId="{BD4D0FCD-75F5-4D6D-97D0-AD9C992DCDEC}" type="parTrans" cxnId="{8ECEE19E-AD78-46B7-B18E-49B6908C20FC}">
      <dgm:prSet/>
      <dgm:spPr/>
      <dgm:t>
        <a:bodyPr/>
        <a:lstStyle/>
        <a:p>
          <a:endParaRPr lang="en-US"/>
        </a:p>
      </dgm:t>
    </dgm:pt>
    <dgm:pt modelId="{292EFC82-7DF3-4BD4-8CA5-22BFACDA984A}" type="sibTrans" cxnId="{8ECEE19E-AD78-46B7-B18E-49B6908C20FC}">
      <dgm:prSet/>
      <dgm:spPr/>
      <dgm:t>
        <a:bodyPr/>
        <a:lstStyle/>
        <a:p>
          <a:endParaRPr lang="en-US"/>
        </a:p>
      </dgm:t>
    </dgm:pt>
    <dgm:pt modelId="{F14BCB3D-BE17-470E-83FA-0F425EFCAC68}">
      <dgm:prSet/>
      <dgm:spPr/>
      <dgm:t>
        <a:bodyPr/>
        <a:lstStyle/>
        <a:p>
          <a:r>
            <a:rPr lang="en-US"/>
            <a:t>Risk of readmission models and different incentive structures and programs</a:t>
          </a:r>
        </a:p>
      </dgm:t>
    </dgm:pt>
    <dgm:pt modelId="{E0DADAA4-8145-4384-B618-262C37C726F4}" type="parTrans" cxnId="{C1F0FCC7-D4A7-4D9D-8206-FA51DF7F6EA1}">
      <dgm:prSet/>
      <dgm:spPr/>
      <dgm:t>
        <a:bodyPr/>
        <a:lstStyle/>
        <a:p>
          <a:endParaRPr lang="en-US"/>
        </a:p>
      </dgm:t>
    </dgm:pt>
    <dgm:pt modelId="{184DE70C-D7FB-4D0D-AFB5-977FCFECB765}" type="sibTrans" cxnId="{C1F0FCC7-D4A7-4D9D-8206-FA51DF7F6EA1}">
      <dgm:prSet/>
      <dgm:spPr/>
      <dgm:t>
        <a:bodyPr/>
        <a:lstStyle/>
        <a:p>
          <a:endParaRPr lang="en-US"/>
        </a:p>
      </dgm:t>
    </dgm:pt>
    <dgm:pt modelId="{2D1F042C-D965-4A43-9EB9-212B72383B7A}" type="pres">
      <dgm:prSet presAssocID="{D9CEA089-45A7-458C-A9FE-5E2A8135DD7B}" presName="linear" presStyleCnt="0">
        <dgm:presLayoutVars>
          <dgm:animLvl val="lvl"/>
          <dgm:resizeHandles val="exact"/>
        </dgm:presLayoutVars>
      </dgm:prSet>
      <dgm:spPr/>
    </dgm:pt>
    <dgm:pt modelId="{F43EF4BA-12C7-4FA9-A53B-DDA90DFA65D3}" type="pres">
      <dgm:prSet presAssocID="{86553D14-D9E7-434E-86B8-22C27FE11165}" presName="parentText" presStyleLbl="node1" presStyleIdx="0" presStyleCnt="3">
        <dgm:presLayoutVars>
          <dgm:chMax val="0"/>
          <dgm:bulletEnabled val="1"/>
        </dgm:presLayoutVars>
      </dgm:prSet>
      <dgm:spPr/>
    </dgm:pt>
    <dgm:pt modelId="{CFF82EAF-4161-49D7-AE27-E6B620E2F938}" type="pres">
      <dgm:prSet presAssocID="{5FD7823D-C237-4A09-AB48-000FFE5D578C}" presName="spacer" presStyleCnt="0"/>
      <dgm:spPr/>
    </dgm:pt>
    <dgm:pt modelId="{DBCE4B9A-69DB-4BCE-9DD1-1D1650FF7854}" type="pres">
      <dgm:prSet presAssocID="{90F6CCB0-F43E-4272-B196-D9784B9D9EFE}" presName="parentText" presStyleLbl="node1" presStyleIdx="1" presStyleCnt="3">
        <dgm:presLayoutVars>
          <dgm:chMax val="0"/>
          <dgm:bulletEnabled val="1"/>
        </dgm:presLayoutVars>
      </dgm:prSet>
      <dgm:spPr/>
    </dgm:pt>
    <dgm:pt modelId="{935E585B-E571-49E1-B196-A73FBA861EDA}" type="pres">
      <dgm:prSet presAssocID="{292EFC82-7DF3-4BD4-8CA5-22BFACDA984A}" presName="spacer" presStyleCnt="0"/>
      <dgm:spPr/>
    </dgm:pt>
    <dgm:pt modelId="{F63291C0-B0B7-42EC-B13D-2C46D663B4BE}" type="pres">
      <dgm:prSet presAssocID="{F14BCB3D-BE17-470E-83FA-0F425EFCAC68}" presName="parentText" presStyleLbl="node1" presStyleIdx="2" presStyleCnt="3">
        <dgm:presLayoutVars>
          <dgm:chMax val="0"/>
          <dgm:bulletEnabled val="1"/>
        </dgm:presLayoutVars>
      </dgm:prSet>
      <dgm:spPr/>
    </dgm:pt>
  </dgm:ptLst>
  <dgm:cxnLst>
    <dgm:cxn modelId="{D85DD147-F0F3-418D-882E-B92C9170B5F4}" type="presOf" srcId="{90F6CCB0-F43E-4272-B196-D9784B9D9EFE}" destId="{DBCE4B9A-69DB-4BCE-9DD1-1D1650FF7854}" srcOrd="0" destOrd="0" presId="urn:microsoft.com/office/officeart/2005/8/layout/vList2"/>
    <dgm:cxn modelId="{06D1BE49-0421-4A0B-A6ED-4D726E114A13}" type="presOf" srcId="{86553D14-D9E7-434E-86B8-22C27FE11165}" destId="{F43EF4BA-12C7-4FA9-A53B-DDA90DFA65D3}" srcOrd="0" destOrd="0" presId="urn:microsoft.com/office/officeart/2005/8/layout/vList2"/>
    <dgm:cxn modelId="{1F1B8151-2817-4764-BE24-89AD0B5BF0E0}" type="presOf" srcId="{D9CEA089-45A7-458C-A9FE-5E2A8135DD7B}" destId="{2D1F042C-D965-4A43-9EB9-212B72383B7A}" srcOrd="0" destOrd="0" presId="urn:microsoft.com/office/officeart/2005/8/layout/vList2"/>
    <dgm:cxn modelId="{C5508578-7C59-4581-B225-7B4A32552D37}" srcId="{D9CEA089-45A7-458C-A9FE-5E2A8135DD7B}" destId="{86553D14-D9E7-434E-86B8-22C27FE11165}" srcOrd="0" destOrd="0" parTransId="{1CCAC33C-37F4-4A24-89AC-F79204431DA9}" sibTransId="{5FD7823D-C237-4A09-AB48-000FFE5D578C}"/>
    <dgm:cxn modelId="{8ECEE19E-AD78-46B7-B18E-49B6908C20FC}" srcId="{D9CEA089-45A7-458C-A9FE-5E2A8135DD7B}" destId="{90F6CCB0-F43E-4272-B196-D9784B9D9EFE}" srcOrd="1" destOrd="0" parTransId="{BD4D0FCD-75F5-4D6D-97D0-AD9C992DCDEC}" sibTransId="{292EFC82-7DF3-4BD4-8CA5-22BFACDA984A}"/>
    <dgm:cxn modelId="{C1F0FCC7-D4A7-4D9D-8206-FA51DF7F6EA1}" srcId="{D9CEA089-45A7-458C-A9FE-5E2A8135DD7B}" destId="{F14BCB3D-BE17-470E-83FA-0F425EFCAC68}" srcOrd="2" destOrd="0" parTransId="{E0DADAA4-8145-4384-B618-262C37C726F4}" sibTransId="{184DE70C-D7FB-4D0D-AFB5-977FCFECB765}"/>
    <dgm:cxn modelId="{3ADD63CD-07FC-4DAC-ACAC-2DF372E05827}" type="presOf" srcId="{F14BCB3D-BE17-470E-83FA-0F425EFCAC68}" destId="{F63291C0-B0B7-42EC-B13D-2C46D663B4BE}" srcOrd="0" destOrd="0" presId="urn:microsoft.com/office/officeart/2005/8/layout/vList2"/>
    <dgm:cxn modelId="{9555A88A-EB69-4E97-A41B-85B7B6DB9D49}" type="presParOf" srcId="{2D1F042C-D965-4A43-9EB9-212B72383B7A}" destId="{F43EF4BA-12C7-4FA9-A53B-DDA90DFA65D3}" srcOrd="0" destOrd="0" presId="urn:microsoft.com/office/officeart/2005/8/layout/vList2"/>
    <dgm:cxn modelId="{DABD83A6-CBDA-4C0D-99CC-375B7AC62C86}" type="presParOf" srcId="{2D1F042C-D965-4A43-9EB9-212B72383B7A}" destId="{CFF82EAF-4161-49D7-AE27-E6B620E2F938}" srcOrd="1" destOrd="0" presId="urn:microsoft.com/office/officeart/2005/8/layout/vList2"/>
    <dgm:cxn modelId="{593B06AF-28D6-4C34-902D-7AC93B68DD9D}" type="presParOf" srcId="{2D1F042C-D965-4A43-9EB9-212B72383B7A}" destId="{DBCE4B9A-69DB-4BCE-9DD1-1D1650FF7854}" srcOrd="2" destOrd="0" presId="urn:microsoft.com/office/officeart/2005/8/layout/vList2"/>
    <dgm:cxn modelId="{083C5231-5012-4D71-8FC4-0D8E702ED457}" type="presParOf" srcId="{2D1F042C-D965-4A43-9EB9-212B72383B7A}" destId="{935E585B-E571-49E1-B196-A73FBA861EDA}" srcOrd="3" destOrd="0" presId="urn:microsoft.com/office/officeart/2005/8/layout/vList2"/>
    <dgm:cxn modelId="{0A9FD662-84CB-4B2F-B718-47F92FAD5E50}" type="presParOf" srcId="{2D1F042C-D965-4A43-9EB9-212B72383B7A}" destId="{F63291C0-B0B7-42EC-B13D-2C46D663B4BE}"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8042EC-DD91-4BF8-9619-245D3F0A62F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E02EA964-BABB-4ABF-8FD2-C8410C8FA8CF}">
      <dgm:prSet phldrT="[Text]" phldr="0"/>
      <dgm:spPr/>
      <dgm:t>
        <a:bodyPr/>
        <a:lstStyle/>
        <a:p>
          <a:pPr rtl="0"/>
          <a:r>
            <a:rPr lang="en-US">
              <a:latin typeface="Calibri Light" panose="020F0302020204030204"/>
            </a:rPr>
            <a:t>Model Design</a:t>
          </a:r>
          <a:endParaRPr lang="en-US"/>
        </a:p>
      </dgm:t>
    </dgm:pt>
    <dgm:pt modelId="{1A3602D2-CB57-4C85-8B8F-72CEAC65031A}" type="parTrans" cxnId="{CD3FBD81-DECC-40CF-8188-B8AEAEE4A2F4}">
      <dgm:prSet/>
      <dgm:spPr/>
      <dgm:t>
        <a:bodyPr/>
        <a:lstStyle/>
        <a:p>
          <a:endParaRPr lang="en-US"/>
        </a:p>
      </dgm:t>
    </dgm:pt>
    <dgm:pt modelId="{0F1B4403-DF15-4FF9-9602-857E5D4FA5F2}" type="sibTrans" cxnId="{CD3FBD81-DECC-40CF-8188-B8AEAEE4A2F4}">
      <dgm:prSet/>
      <dgm:spPr/>
      <dgm:t>
        <a:bodyPr/>
        <a:lstStyle/>
        <a:p>
          <a:endParaRPr lang="en-US"/>
        </a:p>
      </dgm:t>
    </dgm:pt>
    <dgm:pt modelId="{55068FC0-DE33-4B59-AEE7-6FED4849280B}">
      <dgm:prSet phldrT="[Text]" phldr="0"/>
      <dgm:spPr/>
      <dgm:t>
        <a:bodyPr/>
        <a:lstStyle/>
        <a:p>
          <a:pPr rtl="0"/>
          <a:r>
            <a:rPr lang="en-US">
              <a:latin typeface="Calibri Light" panose="020F0302020204030204"/>
            </a:rPr>
            <a:t>Data Collection</a:t>
          </a:r>
          <a:endParaRPr lang="en-US"/>
        </a:p>
      </dgm:t>
    </dgm:pt>
    <dgm:pt modelId="{965A9ABC-1921-4DCD-8AD0-97D4B40CAB5F}" type="parTrans" cxnId="{CD6732AD-7385-4F36-BBF1-2EEA677FF229}">
      <dgm:prSet/>
      <dgm:spPr/>
      <dgm:t>
        <a:bodyPr/>
        <a:lstStyle/>
        <a:p>
          <a:endParaRPr lang="en-US"/>
        </a:p>
      </dgm:t>
    </dgm:pt>
    <dgm:pt modelId="{DE26318D-794E-4077-9062-CF8B8F256048}" type="sibTrans" cxnId="{CD6732AD-7385-4F36-BBF1-2EEA677FF229}">
      <dgm:prSet/>
      <dgm:spPr/>
      <dgm:t>
        <a:bodyPr/>
        <a:lstStyle/>
        <a:p>
          <a:endParaRPr lang="en-US"/>
        </a:p>
      </dgm:t>
    </dgm:pt>
    <dgm:pt modelId="{A0C5EB1E-A0D0-4125-A15F-59A0CFFC2577}">
      <dgm:prSet phldrT="[Text]" phldr="0"/>
      <dgm:spPr/>
      <dgm:t>
        <a:bodyPr/>
        <a:lstStyle/>
        <a:p>
          <a:r>
            <a:rPr lang="en-US">
              <a:latin typeface="Calibri Light" panose="020F0302020204030204"/>
            </a:rPr>
            <a:t>Training</a:t>
          </a:r>
          <a:endParaRPr lang="en-US"/>
        </a:p>
      </dgm:t>
    </dgm:pt>
    <dgm:pt modelId="{4A396BBD-EE0C-4EEC-87E1-3AEDE42FFC72}" type="parTrans" cxnId="{15561FD4-9DF0-4EF4-B57A-BD010EBE03FD}">
      <dgm:prSet/>
      <dgm:spPr/>
      <dgm:t>
        <a:bodyPr/>
        <a:lstStyle/>
        <a:p>
          <a:endParaRPr lang="en-US"/>
        </a:p>
      </dgm:t>
    </dgm:pt>
    <dgm:pt modelId="{4D22CB3B-7AF6-41C3-88E3-F65ABB5BEC44}" type="sibTrans" cxnId="{15561FD4-9DF0-4EF4-B57A-BD010EBE03FD}">
      <dgm:prSet/>
      <dgm:spPr/>
      <dgm:t>
        <a:bodyPr/>
        <a:lstStyle/>
        <a:p>
          <a:endParaRPr lang="en-US"/>
        </a:p>
      </dgm:t>
    </dgm:pt>
    <dgm:pt modelId="{870BC9B7-6478-4043-92A6-5C4E8E963017}">
      <dgm:prSet phldrT="[Text]" phldr="0"/>
      <dgm:spPr/>
      <dgm:t>
        <a:bodyPr/>
        <a:lstStyle/>
        <a:p>
          <a:r>
            <a:rPr lang="en-US">
              <a:latin typeface="Calibri Light" panose="020F0302020204030204"/>
            </a:rPr>
            <a:t>Evaluation</a:t>
          </a:r>
          <a:endParaRPr lang="en-US"/>
        </a:p>
      </dgm:t>
    </dgm:pt>
    <dgm:pt modelId="{036D764F-458D-4218-9AE3-3F5981702786}" type="parTrans" cxnId="{03DAED5F-6407-4B2A-AF24-5BEACD9C84A5}">
      <dgm:prSet/>
      <dgm:spPr/>
      <dgm:t>
        <a:bodyPr/>
        <a:lstStyle/>
        <a:p>
          <a:endParaRPr lang="en-US"/>
        </a:p>
      </dgm:t>
    </dgm:pt>
    <dgm:pt modelId="{3805C50E-5843-4652-A309-EF7A3CCA86CD}" type="sibTrans" cxnId="{03DAED5F-6407-4B2A-AF24-5BEACD9C84A5}">
      <dgm:prSet/>
      <dgm:spPr/>
      <dgm:t>
        <a:bodyPr/>
        <a:lstStyle/>
        <a:p>
          <a:endParaRPr lang="en-US"/>
        </a:p>
      </dgm:t>
    </dgm:pt>
    <dgm:pt modelId="{599F4AFB-D884-4236-826A-FB00A9B2B118}">
      <dgm:prSet phldr="0"/>
      <dgm:spPr/>
      <dgm:t>
        <a:bodyPr/>
        <a:lstStyle/>
        <a:p>
          <a:pPr rtl="0"/>
          <a:r>
            <a:rPr lang="en-US">
              <a:latin typeface="Calibri Light" panose="020F0302020204030204"/>
            </a:rPr>
            <a:t>Deployment and Review</a:t>
          </a:r>
        </a:p>
      </dgm:t>
    </dgm:pt>
    <dgm:pt modelId="{B7FEC044-933D-4F4F-800A-D32B4EE6A5D3}" type="parTrans" cxnId="{60F8E732-2873-4184-9F37-E0132C340FCC}">
      <dgm:prSet/>
      <dgm:spPr/>
    </dgm:pt>
    <dgm:pt modelId="{ABA46FDD-F9CE-4716-AD23-558C1DC6EFA4}" type="sibTrans" cxnId="{60F8E732-2873-4184-9F37-E0132C340FCC}">
      <dgm:prSet/>
      <dgm:spPr/>
    </dgm:pt>
    <dgm:pt modelId="{211D580C-8495-45D5-A2B4-70E07B4B0454}" type="pres">
      <dgm:prSet presAssocID="{728042EC-DD91-4BF8-9619-245D3F0A62FD}" presName="Name0" presStyleCnt="0">
        <dgm:presLayoutVars>
          <dgm:dir/>
          <dgm:resizeHandles val="exact"/>
        </dgm:presLayoutVars>
      </dgm:prSet>
      <dgm:spPr/>
    </dgm:pt>
    <dgm:pt modelId="{DF666C9A-FD51-435A-9C6F-1EAB4C70E340}" type="pres">
      <dgm:prSet presAssocID="{728042EC-DD91-4BF8-9619-245D3F0A62FD}" presName="cycle" presStyleCnt="0"/>
      <dgm:spPr/>
    </dgm:pt>
    <dgm:pt modelId="{54EAB818-AF20-426A-9B34-33505FF6E0DB}" type="pres">
      <dgm:prSet presAssocID="{E02EA964-BABB-4ABF-8FD2-C8410C8FA8CF}" presName="nodeFirstNode" presStyleLbl="node1" presStyleIdx="0" presStyleCnt="5">
        <dgm:presLayoutVars>
          <dgm:bulletEnabled val="1"/>
        </dgm:presLayoutVars>
      </dgm:prSet>
      <dgm:spPr/>
    </dgm:pt>
    <dgm:pt modelId="{81E19799-044F-465C-ACF4-9620141F5990}" type="pres">
      <dgm:prSet presAssocID="{0F1B4403-DF15-4FF9-9602-857E5D4FA5F2}" presName="sibTransFirstNode" presStyleLbl="bgShp" presStyleIdx="0" presStyleCnt="1"/>
      <dgm:spPr/>
    </dgm:pt>
    <dgm:pt modelId="{C9414D7C-CBA5-4B31-9AD2-99CA586117E6}" type="pres">
      <dgm:prSet presAssocID="{55068FC0-DE33-4B59-AEE7-6FED4849280B}" presName="nodeFollowingNodes" presStyleLbl="node1" presStyleIdx="1" presStyleCnt="5">
        <dgm:presLayoutVars>
          <dgm:bulletEnabled val="1"/>
        </dgm:presLayoutVars>
      </dgm:prSet>
      <dgm:spPr/>
    </dgm:pt>
    <dgm:pt modelId="{ABD8D195-34FB-4DA9-A76C-48B31A1541AD}" type="pres">
      <dgm:prSet presAssocID="{A0C5EB1E-A0D0-4125-A15F-59A0CFFC2577}" presName="nodeFollowingNodes" presStyleLbl="node1" presStyleIdx="2" presStyleCnt="5">
        <dgm:presLayoutVars>
          <dgm:bulletEnabled val="1"/>
        </dgm:presLayoutVars>
      </dgm:prSet>
      <dgm:spPr/>
    </dgm:pt>
    <dgm:pt modelId="{7FD49520-D0AC-496C-887F-617BC683352C}" type="pres">
      <dgm:prSet presAssocID="{870BC9B7-6478-4043-92A6-5C4E8E963017}" presName="nodeFollowingNodes" presStyleLbl="node1" presStyleIdx="3" presStyleCnt="5">
        <dgm:presLayoutVars>
          <dgm:bulletEnabled val="1"/>
        </dgm:presLayoutVars>
      </dgm:prSet>
      <dgm:spPr/>
    </dgm:pt>
    <dgm:pt modelId="{2FF6770A-7D58-4257-8C56-2EE9DC8F651D}" type="pres">
      <dgm:prSet presAssocID="{599F4AFB-D884-4236-826A-FB00A9B2B118}" presName="nodeFollowingNodes" presStyleLbl="node1" presStyleIdx="4" presStyleCnt="5">
        <dgm:presLayoutVars>
          <dgm:bulletEnabled val="1"/>
        </dgm:presLayoutVars>
      </dgm:prSet>
      <dgm:spPr/>
    </dgm:pt>
  </dgm:ptLst>
  <dgm:cxnLst>
    <dgm:cxn modelId="{60F8E732-2873-4184-9F37-E0132C340FCC}" srcId="{728042EC-DD91-4BF8-9619-245D3F0A62FD}" destId="{599F4AFB-D884-4236-826A-FB00A9B2B118}" srcOrd="4" destOrd="0" parTransId="{B7FEC044-933D-4F4F-800A-D32B4EE6A5D3}" sibTransId="{ABA46FDD-F9CE-4716-AD23-558C1DC6EFA4}"/>
    <dgm:cxn modelId="{96AE5438-F019-4BC2-A2C7-B204D7D6C9A3}" type="presOf" srcId="{0F1B4403-DF15-4FF9-9602-857E5D4FA5F2}" destId="{81E19799-044F-465C-ACF4-9620141F5990}" srcOrd="0" destOrd="0" presId="urn:microsoft.com/office/officeart/2005/8/layout/cycle3"/>
    <dgm:cxn modelId="{EF89E154-9D0F-4CAE-BBDE-CD5286CFA6DC}" type="presOf" srcId="{A0C5EB1E-A0D0-4125-A15F-59A0CFFC2577}" destId="{ABD8D195-34FB-4DA9-A76C-48B31A1541AD}" srcOrd="0" destOrd="0" presId="urn:microsoft.com/office/officeart/2005/8/layout/cycle3"/>
    <dgm:cxn modelId="{DFC50B58-D3C2-47AE-A8F2-B687DE68400E}" type="presOf" srcId="{E02EA964-BABB-4ABF-8FD2-C8410C8FA8CF}" destId="{54EAB818-AF20-426A-9B34-33505FF6E0DB}" srcOrd="0" destOrd="0" presId="urn:microsoft.com/office/officeart/2005/8/layout/cycle3"/>
    <dgm:cxn modelId="{03DAED5F-6407-4B2A-AF24-5BEACD9C84A5}" srcId="{728042EC-DD91-4BF8-9619-245D3F0A62FD}" destId="{870BC9B7-6478-4043-92A6-5C4E8E963017}" srcOrd="3" destOrd="0" parTransId="{036D764F-458D-4218-9AE3-3F5981702786}" sibTransId="{3805C50E-5843-4652-A309-EF7A3CCA86CD}"/>
    <dgm:cxn modelId="{CD3FBD81-DECC-40CF-8188-B8AEAEE4A2F4}" srcId="{728042EC-DD91-4BF8-9619-245D3F0A62FD}" destId="{E02EA964-BABB-4ABF-8FD2-C8410C8FA8CF}" srcOrd="0" destOrd="0" parTransId="{1A3602D2-CB57-4C85-8B8F-72CEAC65031A}" sibTransId="{0F1B4403-DF15-4FF9-9602-857E5D4FA5F2}"/>
    <dgm:cxn modelId="{2BC2D698-67CE-452E-ADA0-1A6B49E8D13B}" type="presOf" srcId="{728042EC-DD91-4BF8-9619-245D3F0A62FD}" destId="{211D580C-8495-45D5-A2B4-70E07B4B0454}" srcOrd="0" destOrd="0" presId="urn:microsoft.com/office/officeart/2005/8/layout/cycle3"/>
    <dgm:cxn modelId="{CD6732AD-7385-4F36-BBF1-2EEA677FF229}" srcId="{728042EC-DD91-4BF8-9619-245D3F0A62FD}" destId="{55068FC0-DE33-4B59-AEE7-6FED4849280B}" srcOrd="1" destOrd="0" parTransId="{965A9ABC-1921-4DCD-8AD0-97D4B40CAB5F}" sibTransId="{DE26318D-794E-4077-9062-CF8B8F256048}"/>
    <dgm:cxn modelId="{4319EDB1-A74C-4B25-BAF6-BB9501990D4C}" type="presOf" srcId="{55068FC0-DE33-4B59-AEE7-6FED4849280B}" destId="{C9414D7C-CBA5-4B31-9AD2-99CA586117E6}" srcOrd="0" destOrd="0" presId="urn:microsoft.com/office/officeart/2005/8/layout/cycle3"/>
    <dgm:cxn modelId="{15561FD4-9DF0-4EF4-B57A-BD010EBE03FD}" srcId="{728042EC-DD91-4BF8-9619-245D3F0A62FD}" destId="{A0C5EB1E-A0D0-4125-A15F-59A0CFFC2577}" srcOrd="2" destOrd="0" parTransId="{4A396BBD-EE0C-4EEC-87E1-3AEDE42FFC72}" sibTransId="{4D22CB3B-7AF6-41C3-88E3-F65ABB5BEC44}"/>
    <dgm:cxn modelId="{8387C2DD-58FC-4A09-859B-ECFE7D569AE8}" type="presOf" srcId="{870BC9B7-6478-4043-92A6-5C4E8E963017}" destId="{7FD49520-D0AC-496C-887F-617BC683352C}" srcOrd="0" destOrd="0" presId="urn:microsoft.com/office/officeart/2005/8/layout/cycle3"/>
    <dgm:cxn modelId="{0600BCEE-B353-440A-ADD9-FBFBA5EEA345}" type="presOf" srcId="{599F4AFB-D884-4236-826A-FB00A9B2B118}" destId="{2FF6770A-7D58-4257-8C56-2EE9DC8F651D}" srcOrd="0" destOrd="0" presId="urn:microsoft.com/office/officeart/2005/8/layout/cycle3"/>
    <dgm:cxn modelId="{C789C1BE-F0B6-4F4A-BFB5-29E19D039781}" type="presParOf" srcId="{211D580C-8495-45D5-A2B4-70E07B4B0454}" destId="{DF666C9A-FD51-435A-9C6F-1EAB4C70E340}" srcOrd="0" destOrd="0" presId="urn:microsoft.com/office/officeart/2005/8/layout/cycle3"/>
    <dgm:cxn modelId="{7A3A518E-2832-46A4-8665-71DC74A26165}" type="presParOf" srcId="{DF666C9A-FD51-435A-9C6F-1EAB4C70E340}" destId="{54EAB818-AF20-426A-9B34-33505FF6E0DB}" srcOrd="0" destOrd="0" presId="urn:microsoft.com/office/officeart/2005/8/layout/cycle3"/>
    <dgm:cxn modelId="{C0E6423B-FB17-425B-A14F-3D0DFE5FF471}" type="presParOf" srcId="{DF666C9A-FD51-435A-9C6F-1EAB4C70E340}" destId="{81E19799-044F-465C-ACF4-9620141F5990}" srcOrd="1" destOrd="0" presId="urn:microsoft.com/office/officeart/2005/8/layout/cycle3"/>
    <dgm:cxn modelId="{FE81F909-C555-45B4-889D-6D340FCF244A}" type="presParOf" srcId="{DF666C9A-FD51-435A-9C6F-1EAB4C70E340}" destId="{C9414D7C-CBA5-4B31-9AD2-99CA586117E6}" srcOrd="2" destOrd="0" presId="urn:microsoft.com/office/officeart/2005/8/layout/cycle3"/>
    <dgm:cxn modelId="{2D7FE38C-A50C-4792-B548-3A2801569ECC}" type="presParOf" srcId="{DF666C9A-FD51-435A-9C6F-1EAB4C70E340}" destId="{ABD8D195-34FB-4DA9-A76C-48B31A1541AD}" srcOrd="3" destOrd="0" presId="urn:microsoft.com/office/officeart/2005/8/layout/cycle3"/>
    <dgm:cxn modelId="{2697E42B-B091-48C3-83C0-9517103E127C}" type="presParOf" srcId="{DF666C9A-FD51-435A-9C6F-1EAB4C70E340}" destId="{7FD49520-D0AC-496C-887F-617BC683352C}" srcOrd="4" destOrd="0" presId="urn:microsoft.com/office/officeart/2005/8/layout/cycle3"/>
    <dgm:cxn modelId="{BE00C055-87F7-4229-A9C5-699BB9DDF8C8}" type="presParOf" srcId="{DF666C9A-FD51-435A-9C6F-1EAB4C70E340}" destId="{2FF6770A-7D58-4257-8C56-2EE9DC8F651D}"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14E18-C965-4E5C-8871-A5D88EC43232}">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0C196-C771-4913-B9C7-AA4BAB7A05B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69D934-00D5-4BC3-BB4A-64F406182DDA}">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Fairness Measurement</a:t>
          </a:r>
          <a:br>
            <a:rPr lang="en-US" sz="2200" kern="1200"/>
          </a:br>
          <a:r>
            <a:rPr lang="en-US" sz="2200" kern="1200"/>
            <a:t>What are the different ways to measure Fairness</a:t>
          </a:r>
        </a:p>
      </dsp:txBody>
      <dsp:txXfrm>
        <a:off x="1057183" y="1805"/>
        <a:ext cx="9458416" cy="915310"/>
      </dsp:txXfrm>
    </dsp:sp>
    <dsp:sp modelId="{74644441-8CCB-4DCA-9F31-3FFE53323F04}">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E94245-2C1D-4037-901E-30A4E356D9E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7837A0-AC89-4A06-A7CE-07F0BB9A31DB}">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Predictive Performance</a:t>
          </a:r>
          <a:br>
            <a:rPr lang="en-US" sz="2200" kern="1200"/>
          </a:br>
          <a:r>
            <a:rPr lang="en-US" sz="2200" kern="1200"/>
            <a:t>How well is the model performing</a:t>
          </a:r>
        </a:p>
      </dsp:txBody>
      <dsp:txXfrm>
        <a:off x="1057183" y="1145944"/>
        <a:ext cx="9458416" cy="915310"/>
      </dsp:txXfrm>
    </dsp:sp>
    <dsp:sp modelId="{1DE8883F-8F58-49E2-9C6E-6F18A438A245}">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A7577-5600-419A-BC82-80BDC27C404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88BBAF-8FC1-44B1-B8D2-45D8412E5FA4}">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Calibration</a:t>
          </a:r>
          <a:br>
            <a:rPr lang="en-US" sz="2200" kern="1200"/>
          </a:br>
          <a:r>
            <a:rPr lang="en-US" sz="2200" kern="1200"/>
            <a:t>How good is the model calibration</a:t>
          </a:r>
        </a:p>
      </dsp:txBody>
      <dsp:txXfrm>
        <a:off x="1057183" y="2290082"/>
        <a:ext cx="9458416" cy="915310"/>
      </dsp:txXfrm>
    </dsp:sp>
    <dsp:sp modelId="{36829B0D-EE46-4F51-B7CB-1099D90AAE12}">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431EE4-D14D-4F82-ACE6-4721A44F3E5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EF2FE6-69FE-4265-8F46-BD73C803773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Intervention &amp; Allocation</a:t>
          </a:r>
          <a:br>
            <a:rPr lang="en-US" sz="2200" kern="1200"/>
          </a:br>
          <a:r>
            <a:rPr lang="en-US" sz="2200" kern="1200"/>
            <a:t>How are the insights from the model being used to intervene</a:t>
          </a:r>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EF4BA-12C7-4FA9-A53B-DDA90DFA65D3}">
      <dsp:nvSpPr>
        <dsp:cNvPr id="0" name=""/>
        <dsp:cNvSpPr/>
      </dsp:nvSpPr>
      <dsp:spPr>
        <a:xfrm>
          <a:off x="0" y="603518"/>
          <a:ext cx="7037387" cy="13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 socio-technical systems,  we must consider how algorithms dynamically effect their environment, and the incentives of humans over time. </a:t>
          </a:r>
        </a:p>
      </dsp:txBody>
      <dsp:txXfrm>
        <a:off x="67110" y="670628"/>
        <a:ext cx="6903167" cy="1240530"/>
      </dsp:txXfrm>
    </dsp:sp>
    <dsp:sp modelId="{DBCE4B9A-69DB-4BCE-9DD1-1D1650FF7854}">
      <dsp:nvSpPr>
        <dsp:cNvPr id="0" name=""/>
        <dsp:cNvSpPr/>
      </dsp:nvSpPr>
      <dsp:spPr>
        <a:xfrm>
          <a:off x="0" y="2050268"/>
          <a:ext cx="7037387" cy="13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These kinds of effects are not considered when considering either statistical or individual notions of fairness in one-shot learning settings</a:t>
          </a:r>
        </a:p>
      </dsp:txBody>
      <dsp:txXfrm>
        <a:off x="67110" y="2117378"/>
        <a:ext cx="6903167" cy="1240530"/>
      </dsp:txXfrm>
    </dsp:sp>
    <dsp:sp modelId="{F63291C0-B0B7-42EC-B13D-2C46D663B4BE}">
      <dsp:nvSpPr>
        <dsp:cNvPr id="0" name=""/>
        <dsp:cNvSpPr/>
      </dsp:nvSpPr>
      <dsp:spPr>
        <a:xfrm>
          <a:off x="0" y="3497018"/>
          <a:ext cx="7037387" cy="1374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Risk of readmission models and different incentive structures and programs</a:t>
          </a:r>
        </a:p>
      </dsp:txBody>
      <dsp:txXfrm>
        <a:off x="67110" y="3564128"/>
        <a:ext cx="6903167" cy="1240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19799-044F-465C-ACF4-9620141F5990}">
      <dsp:nvSpPr>
        <dsp:cNvPr id="0" name=""/>
        <dsp:cNvSpPr/>
      </dsp:nvSpPr>
      <dsp:spPr>
        <a:xfrm>
          <a:off x="470024" y="2679"/>
          <a:ext cx="3631951" cy="3631951"/>
        </a:xfrm>
        <a:prstGeom prst="circularArrow">
          <a:avLst>
            <a:gd name="adj1" fmla="val 5544"/>
            <a:gd name="adj2" fmla="val 330680"/>
            <a:gd name="adj3" fmla="val 13878066"/>
            <a:gd name="adj4" fmla="val 1732411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AB818-AF20-426A-9B34-33505FF6E0DB}">
      <dsp:nvSpPr>
        <dsp:cNvPr id="0" name=""/>
        <dsp:cNvSpPr/>
      </dsp:nvSpPr>
      <dsp:spPr>
        <a:xfrm>
          <a:off x="1473398" y="21590"/>
          <a:ext cx="1625203" cy="8126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Model Design</a:t>
          </a:r>
          <a:endParaRPr lang="en-US" sz="2000" kern="1200"/>
        </a:p>
      </dsp:txBody>
      <dsp:txXfrm>
        <a:off x="1513066" y="61258"/>
        <a:ext cx="1545867" cy="733265"/>
      </dsp:txXfrm>
    </dsp:sp>
    <dsp:sp modelId="{C9414D7C-CBA5-4B31-9AD2-99CA586117E6}">
      <dsp:nvSpPr>
        <dsp:cNvPr id="0" name=""/>
        <dsp:cNvSpPr/>
      </dsp:nvSpPr>
      <dsp:spPr>
        <a:xfrm>
          <a:off x="2946400" y="1091789"/>
          <a:ext cx="1625203" cy="8126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Data Collection</a:t>
          </a:r>
          <a:endParaRPr lang="en-US" sz="2000" kern="1200"/>
        </a:p>
      </dsp:txBody>
      <dsp:txXfrm>
        <a:off x="2986068" y="1131457"/>
        <a:ext cx="1545867" cy="733265"/>
      </dsp:txXfrm>
    </dsp:sp>
    <dsp:sp modelId="{ABD8D195-34FB-4DA9-A76C-48B31A1541AD}">
      <dsp:nvSpPr>
        <dsp:cNvPr id="0" name=""/>
        <dsp:cNvSpPr/>
      </dsp:nvSpPr>
      <dsp:spPr>
        <a:xfrm>
          <a:off x="2383764" y="2823407"/>
          <a:ext cx="1625203" cy="8126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Light" panose="020F0302020204030204"/>
            </a:rPr>
            <a:t>Training</a:t>
          </a:r>
          <a:endParaRPr lang="en-US" sz="2000" kern="1200"/>
        </a:p>
      </dsp:txBody>
      <dsp:txXfrm>
        <a:off x="2423432" y="2863075"/>
        <a:ext cx="1545867" cy="733265"/>
      </dsp:txXfrm>
    </dsp:sp>
    <dsp:sp modelId="{7FD49520-D0AC-496C-887F-617BC683352C}">
      <dsp:nvSpPr>
        <dsp:cNvPr id="0" name=""/>
        <dsp:cNvSpPr/>
      </dsp:nvSpPr>
      <dsp:spPr>
        <a:xfrm>
          <a:off x="563032" y="2823407"/>
          <a:ext cx="1625203" cy="8126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Light" panose="020F0302020204030204"/>
            </a:rPr>
            <a:t>Evaluation</a:t>
          </a:r>
          <a:endParaRPr lang="en-US" sz="2000" kern="1200"/>
        </a:p>
      </dsp:txBody>
      <dsp:txXfrm>
        <a:off x="602700" y="2863075"/>
        <a:ext cx="1545867" cy="733265"/>
      </dsp:txXfrm>
    </dsp:sp>
    <dsp:sp modelId="{2FF6770A-7D58-4257-8C56-2EE9DC8F651D}">
      <dsp:nvSpPr>
        <dsp:cNvPr id="0" name=""/>
        <dsp:cNvSpPr/>
      </dsp:nvSpPr>
      <dsp:spPr>
        <a:xfrm>
          <a:off x="395" y="1091789"/>
          <a:ext cx="1625203" cy="8126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Deployment and Review</a:t>
          </a:r>
        </a:p>
      </dsp:txBody>
      <dsp:txXfrm>
        <a:off x="40063" y="1131457"/>
        <a:ext cx="1545867" cy="7332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74D33-A9C7-3443-8443-5D34A4053B2F}" type="datetimeFigureOut">
              <a:rPr lang="en-US" smtClean="0"/>
              <a:t>9/8/20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5E0FA-F2C0-E644-A2AB-B1DCBFC3D38A}" type="slidenum">
              <a:rPr lang="en-US" smtClean="0"/>
              <a:t>‹#›</a:t>
            </a:fld>
            <a:endParaRPr lang="en-US"/>
          </a:p>
        </p:txBody>
      </p:sp>
    </p:spTree>
    <p:extLst>
      <p:ext uri="{BB962C8B-B14F-4D97-AF65-F5344CB8AC3E}">
        <p14:creationId xmlns:p14="http://schemas.microsoft.com/office/powerpoint/2010/main" val="184028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aclu.org/blog/privacy-technology/pitfalls-artificial-intelligence-decisionmaking-highlighted-idaho-aclu-cas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 are facing unprecedented times. We were not prepared for a viral pandemic such as COVID-19 and its implications are being felt around the world. Inequity in healthcare has been an epidemic in our society for the last thousands of years ever since healthcare was institutionalized as a discipline. In a similar way rapid advances in AI and its use in not just healthcare but within multiple domains is both an opportunity as well as cause for concern. We see the need for developing AI responsibly everywhere. </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a:t>
            </a:fld>
            <a:endParaRPr lang="en-US"/>
          </a:p>
        </p:txBody>
      </p:sp>
    </p:spTree>
    <p:extLst>
      <p:ext uri="{BB962C8B-B14F-4D97-AF65-F5344CB8AC3E}">
        <p14:creationId xmlns:p14="http://schemas.microsoft.com/office/powerpoint/2010/main" val="867399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fact policy makers across the world are also becoming increasingly aware of the issue of AI adoption roadblocks and see algorithmic accountability as an important topic. While we know about GDPR and the EU regulation, even the US Congress has been trying to pass the Algorithmic Accountability Act which would mandate accountability of algorithmic systems. The relationship of this with HIPAA and other laws that address patient privacy needs to evolve.</a:t>
            </a:r>
          </a:p>
        </p:txBody>
      </p:sp>
      <p:sp>
        <p:nvSpPr>
          <p:cNvPr id="4" name="Slide Number Placeholder 3"/>
          <p:cNvSpPr>
            <a:spLocks noGrp="1"/>
          </p:cNvSpPr>
          <p:nvPr>
            <p:ph type="sldNum" sz="quarter" idx="5"/>
          </p:nvPr>
        </p:nvSpPr>
        <p:spPr/>
        <p:txBody>
          <a:bodyPr/>
          <a:lstStyle/>
          <a:p>
            <a:fld id="{527484F7-BDFF-C344-AB64-7C63510DABD1}" type="slidenum">
              <a:rPr lang="en-US" smtClean="0"/>
              <a:t>14</a:t>
            </a:fld>
            <a:endParaRPr lang="en-US"/>
          </a:p>
        </p:txBody>
      </p:sp>
    </p:spTree>
    <p:extLst>
      <p:ext uri="{BB962C8B-B14F-4D97-AF65-F5344CB8AC3E}">
        <p14:creationId xmlns:p14="http://schemas.microsoft.com/office/powerpoint/2010/main" val="391135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There are racial and biased statements against Black people in pretty much all ancient medical literature be it Greek, Indian, Arab, Chinese</a:t>
            </a:r>
          </a:p>
          <a:p>
            <a:pPr marL="171450" indent="-171450">
              <a:buFont typeface="Arial" panose="020B0604020202020204" pitchFamily="34" charset="0"/>
              <a:buChar char="•"/>
            </a:pPr>
            <a:r>
              <a:rPr lang="en-US"/>
              <a:t>The roots of modern bias and discrimination go all the way back to the birth of modern science</a:t>
            </a:r>
          </a:p>
          <a:p>
            <a:pPr marL="171450" indent="-171450">
              <a:buFont typeface="Arial" panose="020B0604020202020204" pitchFamily="34" charset="0"/>
              <a:buChar char="•"/>
            </a:pPr>
            <a:r>
              <a:rPr lang="en-US"/>
              <a:t>Representation of Blacks in the medical profession was non-existent in the West which made perpetuation of bias easier/worse</a:t>
            </a:r>
          </a:p>
        </p:txBody>
      </p:sp>
      <p:sp>
        <p:nvSpPr>
          <p:cNvPr id="4" name="Slide Number Placeholder 3"/>
          <p:cNvSpPr>
            <a:spLocks noGrp="1"/>
          </p:cNvSpPr>
          <p:nvPr>
            <p:ph type="sldNum" sz="quarter" idx="5"/>
          </p:nvPr>
        </p:nvSpPr>
        <p:spPr/>
        <p:txBody>
          <a:bodyPr/>
          <a:lstStyle/>
          <a:p>
            <a:fld id="{527484F7-BDFF-C344-AB64-7C63510DABD1}" type="slidenum">
              <a:rPr lang="en-US" smtClean="0"/>
              <a:t>15</a:t>
            </a:fld>
            <a:endParaRPr lang="en-US"/>
          </a:p>
        </p:txBody>
      </p:sp>
    </p:spTree>
    <p:extLst>
      <p:ext uri="{BB962C8B-B14F-4D97-AF65-F5344CB8AC3E}">
        <p14:creationId xmlns:p14="http://schemas.microsoft.com/office/powerpoint/2010/main" val="131112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Healthcare is rife with inequality and racial prejudice. Three examples of this are presented here. The Tuskegee study is deplorable, Sickle cell was understudies for a long time and human bias led to discriminatory selection for candidates for bypass surgery. These are but a few examples of issues ML and AI will have to broadly address when we think of fairness in healthcare ML. The main point I am driving towards as you can tell by now is that designing techniques that address the issues in data are not going to be enough to design Fair and Trustworthy AI systems for healthcare.</a:t>
            </a:r>
          </a:p>
        </p:txBody>
      </p:sp>
      <p:sp>
        <p:nvSpPr>
          <p:cNvPr id="4" name="Slide Number Placeholder 3"/>
          <p:cNvSpPr>
            <a:spLocks noGrp="1"/>
          </p:cNvSpPr>
          <p:nvPr>
            <p:ph type="sldNum" sz="quarter" idx="5"/>
          </p:nvPr>
        </p:nvSpPr>
        <p:spPr/>
        <p:txBody>
          <a:bodyPr/>
          <a:lstStyle/>
          <a:p>
            <a:fld id="{527484F7-BDFF-C344-AB64-7C63510DABD1}" type="slidenum">
              <a:rPr lang="en-US" smtClean="0"/>
              <a:t>16</a:t>
            </a:fld>
            <a:endParaRPr lang="en-US"/>
          </a:p>
        </p:txBody>
      </p:sp>
    </p:spTree>
    <p:extLst>
      <p:ext uri="{BB962C8B-B14F-4D97-AF65-F5344CB8AC3E}">
        <p14:creationId xmlns:p14="http://schemas.microsoft.com/office/powerpoint/2010/main" val="29826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its obviously not just race. Gender discrimination has also played a major role in delivery of healthcare. According to a 2009 analysis US women make up just 37% of research subjects even though they comprise of more than half of the US population. </a:t>
            </a:r>
          </a:p>
        </p:txBody>
      </p:sp>
      <p:sp>
        <p:nvSpPr>
          <p:cNvPr id="4" name="Slide Number Placeholder 3"/>
          <p:cNvSpPr>
            <a:spLocks noGrp="1"/>
          </p:cNvSpPr>
          <p:nvPr>
            <p:ph type="sldNum" sz="quarter" idx="5"/>
          </p:nvPr>
        </p:nvSpPr>
        <p:spPr/>
        <p:txBody>
          <a:bodyPr/>
          <a:lstStyle/>
          <a:p>
            <a:fld id="{527484F7-BDFF-C344-AB64-7C63510DABD1}" type="slidenum">
              <a:rPr lang="en-US" smtClean="0"/>
              <a:t>17</a:t>
            </a:fld>
            <a:endParaRPr lang="en-US"/>
          </a:p>
        </p:txBody>
      </p:sp>
    </p:spTree>
    <p:extLst>
      <p:ext uri="{BB962C8B-B14F-4D97-AF65-F5344CB8AC3E}">
        <p14:creationId xmlns:p14="http://schemas.microsoft.com/office/powerpoint/2010/main" val="1730150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18</a:t>
            </a:fld>
            <a:endParaRPr lang="en-US"/>
          </a:p>
        </p:txBody>
      </p:sp>
    </p:spTree>
    <p:extLst>
      <p:ext uri="{BB962C8B-B14F-4D97-AF65-F5344CB8AC3E}">
        <p14:creationId xmlns:p14="http://schemas.microsoft.com/office/powerpoint/2010/main" val="1428060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stress the point home, medicine is not alone in this. Computer Science has also played a role. Algorithmic discrimination goes all the way back to the 1970s.</a:t>
            </a:r>
          </a:p>
          <a:p>
            <a:r>
              <a:rPr lang="en-US"/>
              <a:t>The literature of fairness and bias in ML started to appear in the late 1990s – early 2000s.</a:t>
            </a:r>
          </a:p>
          <a:p>
            <a:r>
              <a:rPr lang="en-US"/>
              <a:t>It was not until the 2010s that it became a prominent subjection in the AI/ML community and recent articles are starting to shine the light on the issue. The role of this community will go a long way in shaping the solutions. </a:t>
            </a:r>
          </a:p>
        </p:txBody>
      </p:sp>
      <p:sp>
        <p:nvSpPr>
          <p:cNvPr id="4" name="Slide Number Placeholder 3"/>
          <p:cNvSpPr>
            <a:spLocks noGrp="1"/>
          </p:cNvSpPr>
          <p:nvPr>
            <p:ph type="sldNum" sz="quarter" idx="5"/>
          </p:nvPr>
        </p:nvSpPr>
        <p:spPr/>
        <p:txBody>
          <a:bodyPr/>
          <a:lstStyle/>
          <a:p>
            <a:fld id="{527484F7-BDFF-C344-AB64-7C63510DABD1}" type="slidenum">
              <a:rPr lang="en-US" smtClean="0"/>
              <a:t>19</a:t>
            </a:fld>
            <a:endParaRPr lang="en-US"/>
          </a:p>
        </p:txBody>
      </p:sp>
    </p:spTree>
    <p:extLst>
      <p:ext uri="{BB962C8B-B14F-4D97-AF65-F5344CB8AC3E}">
        <p14:creationId xmlns:p14="http://schemas.microsoft.com/office/powerpoint/2010/main" val="92391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Stanley, Jay. "</a:t>
            </a:r>
            <a:r>
              <a:rPr lang="en-US" sz="1200" u="sng" kern="1200">
                <a:solidFill>
                  <a:schemeClr val="tx1"/>
                </a:solidFill>
                <a:effectLst/>
                <a:latin typeface="+mn-lt"/>
                <a:ea typeface="+mn-ea"/>
                <a:cs typeface="+mn-cs"/>
                <a:hlinkClick r:id="rId3"/>
              </a:rPr>
              <a:t>Pitfalls of artificial intelligence decision making highlighted in Idaho ACLU case</a:t>
            </a:r>
            <a:r>
              <a:rPr lang="en-US" sz="1200" kern="1200">
                <a:solidFill>
                  <a:schemeClr val="tx1"/>
                </a:solidFill>
                <a:effectLst/>
                <a:latin typeface="+mn-lt"/>
                <a:ea typeface="+mn-ea"/>
                <a:cs typeface="+mn-cs"/>
              </a:rPr>
              <a:t>." </a:t>
            </a:r>
            <a:r>
              <a:rPr lang="en-US" sz="1200" i="1" kern="1200">
                <a:solidFill>
                  <a:schemeClr val="tx1"/>
                </a:solidFill>
                <a:effectLst/>
                <a:latin typeface="+mn-lt"/>
                <a:ea typeface="+mn-ea"/>
                <a:cs typeface="+mn-cs"/>
              </a:rPr>
              <a:t>Privacy &amp; Technology</a:t>
            </a:r>
            <a:r>
              <a:rPr lang="en-US" sz="1200" kern="1200">
                <a:solidFill>
                  <a:schemeClr val="tx1"/>
                </a:solidFill>
                <a:effectLst/>
                <a:latin typeface="+mn-lt"/>
                <a:ea typeface="+mn-ea"/>
                <a:cs typeface="+mn-cs"/>
              </a:rPr>
              <a:t> (2017).</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20</a:t>
            </a:fld>
            <a:endParaRPr lang="en-US"/>
          </a:p>
        </p:txBody>
      </p:sp>
    </p:spTree>
    <p:extLst>
      <p:ext uri="{BB962C8B-B14F-4D97-AF65-F5344CB8AC3E}">
        <p14:creationId xmlns:p14="http://schemas.microsoft.com/office/powerpoint/2010/main" val="123115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Main message: Its just not the dataset that impacts fairness but rather every element in the machine learning pipelines effects fairness e.g., pre-processing, algorithms, usage etc.</a:t>
            </a:r>
          </a:p>
        </p:txBody>
      </p:sp>
      <p:sp>
        <p:nvSpPr>
          <p:cNvPr id="4" name="Slide Number Placeholder 3"/>
          <p:cNvSpPr>
            <a:spLocks noGrp="1"/>
          </p:cNvSpPr>
          <p:nvPr>
            <p:ph type="sldNum" sz="quarter" idx="5"/>
          </p:nvPr>
        </p:nvSpPr>
        <p:spPr/>
        <p:txBody>
          <a:bodyPr/>
          <a:lstStyle/>
          <a:p>
            <a:fld id="{527484F7-BDFF-C344-AB64-7C63510DABD1}" type="slidenum">
              <a:rPr lang="en-US" smtClean="0"/>
              <a:t>21</a:t>
            </a:fld>
            <a:endParaRPr lang="en-US"/>
          </a:p>
        </p:txBody>
      </p:sp>
    </p:spTree>
    <p:extLst>
      <p:ext uri="{BB962C8B-B14F-4D97-AF65-F5344CB8AC3E}">
        <p14:creationId xmlns:p14="http://schemas.microsoft.com/office/powerpoint/2010/main" val="4242717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22</a:t>
            </a:fld>
            <a:endParaRPr lang="en-US"/>
          </a:p>
        </p:txBody>
      </p:sp>
    </p:spTree>
    <p:extLst>
      <p:ext uri="{BB962C8B-B14F-4D97-AF65-F5344CB8AC3E}">
        <p14:creationId xmlns:p14="http://schemas.microsoft.com/office/powerpoint/2010/main" val="306236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96C242-865E-6343-9C00-0EEED2B7D829}" type="slidenum">
              <a:rPr lang="en-US" smtClean="0"/>
              <a:t>23</a:t>
            </a:fld>
            <a:endParaRPr lang="en-US"/>
          </a:p>
        </p:txBody>
      </p:sp>
    </p:spTree>
    <p:extLst>
      <p:ext uri="{BB962C8B-B14F-4D97-AF65-F5344CB8AC3E}">
        <p14:creationId xmlns:p14="http://schemas.microsoft.com/office/powerpoint/2010/main" val="19038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am fortunate to have been able to lead this team from KenSci and the University of Washington Tacoma working on making elements of AI more ethical for the last few years together. </a:t>
            </a:r>
          </a:p>
          <a:p>
            <a:r>
              <a:rPr lang="en-US"/>
              <a:t>And KDD is our home to disseminate many of these advances. In 2018 in London we conducted our first tutorial on the topic of </a:t>
            </a:r>
            <a:r>
              <a:rPr lang="en-US" err="1"/>
              <a:t>explanability</a:t>
            </a:r>
            <a:r>
              <a:rPr lang="en-US"/>
              <a:t> in healthcare ML. Our focus then was to shine the light on need for open interpretable models in healthcare. Over the last two years we have been working on iterations to the ethics in AI problem and today we are proud to announce the launch of this tutorial on fairness and </a:t>
            </a:r>
            <a:r>
              <a:rPr lang="en-US" err="1"/>
              <a:t>unbaised</a:t>
            </a:r>
            <a:r>
              <a:rPr lang="en-US"/>
              <a:t> </a:t>
            </a:r>
            <a:r>
              <a:rPr lang="en-US" err="1"/>
              <a:t>Ml</a:t>
            </a:r>
            <a:r>
              <a:rPr lang="en-US"/>
              <a:t> for healthcare. In the coming years we intend to continue on this focus bringing in elements of robustness and secure machine learning for healthcare. </a:t>
            </a:r>
          </a:p>
        </p:txBody>
      </p:sp>
      <p:sp>
        <p:nvSpPr>
          <p:cNvPr id="4" name="Slide Number Placeholder 3"/>
          <p:cNvSpPr>
            <a:spLocks noGrp="1"/>
          </p:cNvSpPr>
          <p:nvPr>
            <p:ph type="sldNum" sz="quarter" idx="5"/>
          </p:nvPr>
        </p:nvSpPr>
        <p:spPr/>
        <p:txBody>
          <a:bodyPr/>
          <a:lstStyle/>
          <a:p>
            <a:fld id="{3405E0FA-F2C0-E644-A2AB-B1DCBFC3D38A}" type="slidenum">
              <a:rPr lang="en-US" smtClean="0"/>
              <a:t>6</a:t>
            </a:fld>
            <a:endParaRPr lang="en-US"/>
          </a:p>
        </p:txBody>
      </p:sp>
    </p:spTree>
    <p:extLst>
      <p:ext uri="{BB962C8B-B14F-4D97-AF65-F5344CB8AC3E}">
        <p14:creationId xmlns:p14="http://schemas.microsoft.com/office/powerpoint/2010/main" val="278267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25</a:t>
            </a:fld>
            <a:endParaRPr lang="en-US"/>
          </a:p>
        </p:txBody>
      </p:sp>
    </p:spTree>
    <p:extLst>
      <p:ext uri="{BB962C8B-B14F-4D97-AF65-F5344CB8AC3E}">
        <p14:creationId xmlns:p14="http://schemas.microsoft.com/office/powerpoint/2010/main" val="3861952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own distillation of dimension of fairness in Healthcare AI.</a:t>
            </a:r>
          </a:p>
          <a:p>
            <a:r>
              <a:rPr lang="en-US"/>
              <a:t>The social, cognitive and computational aspects of the AI model/process taken together determine fairness</a:t>
            </a:r>
          </a:p>
          <a:p>
            <a:endParaRPr lang="en-US"/>
          </a:p>
          <a:p>
            <a:r>
              <a:rPr lang="en-US"/>
              <a:t>Social Factors</a:t>
            </a:r>
          </a:p>
          <a:p>
            <a:r>
              <a:rPr lang="en-US"/>
              <a:t>Structural and systematic biases in the society e.g., Black people having less access to healthcare. Studies have shown that for certain cancers patients who live farther from hospitals have fewer visits and less healthcare in the long terms. This effects POC more than Whites</a:t>
            </a:r>
          </a:p>
          <a:p>
            <a:endParaRPr lang="en-US"/>
          </a:p>
          <a:p>
            <a:r>
              <a:rPr lang="en-US"/>
              <a:t>Cognitive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Automation Complacency: </a:t>
            </a:r>
            <a:r>
              <a:rPr lang="en-US" sz="1200" kern="1200">
                <a:solidFill>
                  <a:schemeClr val="tx1"/>
                </a:solidFill>
                <a:effectLst/>
                <a:latin typeface="+mn-lt"/>
                <a:ea typeface="+mn-ea"/>
                <a:cs typeface="+mn-cs"/>
              </a:rPr>
              <a:t>The term </a:t>
            </a:r>
            <a:r>
              <a:rPr lang="en-US" sz="1200" i="1" kern="1200">
                <a:solidFill>
                  <a:schemeClr val="tx1"/>
                </a:solidFill>
                <a:effectLst/>
                <a:latin typeface="+mn-lt"/>
                <a:ea typeface="+mn-ea"/>
                <a:cs typeface="+mn-cs"/>
              </a:rPr>
              <a:t>complacency </a:t>
            </a:r>
            <a:r>
              <a:rPr lang="en-US" sz="1200" kern="1200">
                <a:solidFill>
                  <a:schemeClr val="tx1"/>
                </a:solidFill>
                <a:effectLst/>
                <a:latin typeface="+mn-lt"/>
                <a:ea typeface="+mn-ea"/>
                <a:cs typeface="+mn-cs"/>
              </a:rPr>
              <a:t>originated in references in the aviation community to accidents or incidents in which pilots, air traffic controllers, or other operators purportedly did not conduct sufficient checks of system state and assumed “all was well” when in fact a dangerous condition was developing that led to the accident. Technically, the performance consequence could also involve not an omission error but an extremely delayed reaction.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Automation Bias: </a:t>
            </a:r>
            <a:r>
              <a:rPr lang="en-US" sz="1200" kern="1200">
                <a:solidFill>
                  <a:schemeClr val="tx1"/>
                </a:solidFill>
                <a:effectLst/>
                <a:latin typeface="+mn-lt"/>
                <a:ea typeface="+mn-ea"/>
                <a:cs typeface="+mn-cs"/>
              </a:rPr>
              <a:t>Quite often, however, decision aids are misused, for two main reasons. First, the automatically generated cues are very salient and draw the user’s attention. Second, users have a tendency to ascribe greater power and authority to automated aids than to other sources of advice.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REF: </a:t>
            </a:r>
            <a:r>
              <a:rPr lang="en-US" sz="1200" b="0" kern="1200">
                <a:solidFill>
                  <a:schemeClr val="tx1"/>
                </a:solidFill>
                <a:effectLst/>
                <a:latin typeface="+mn-lt"/>
                <a:ea typeface="+mn-ea"/>
                <a:cs typeface="+mn-cs"/>
              </a:rPr>
              <a:t>Complacency and Bias in Human Use of Automation: An Attentional Integration </a:t>
            </a:r>
            <a:endParaRPr lang="en-US" b="0"/>
          </a:p>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27</a:t>
            </a:fld>
            <a:endParaRPr lang="en-US"/>
          </a:p>
        </p:txBody>
      </p:sp>
    </p:spTree>
    <p:extLst>
      <p:ext uri="{BB962C8B-B14F-4D97-AF65-F5344CB8AC3E}">
        <p14:creationId xmlns:p14="http://schemas.microsoft.com/office/powerpoint/2010/main" val="2912183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buFont typeface="Arial,Sans-Serif"/>
              <a:buChar char="•"/>
            </a:pPr>
            <a:r>
              <a:rPr lang="en-US"/>
              <a:t>Selection/sample bias - selection of individuals, groups or data for analysis in such a way that proper randomization is not achieved, thereby ensuring that the sample obtained is not representative of the population intended to be analyzed</a:t>
            </a:r>
          </a:p>
          <a:p>
            <a:pPr marL="285750" indent="-285750">
              <a:lnSpc>
                <a:spcPct val="107000"/>
              </a:lnSpc>
              <a:buFont typeface="Arial,Sans-Serif"/>
              <a:buChar char="•"/>
            </a:pPr>
            <a:r>
              <a:rPr lang="en-US"/>
              <a:t>Response bias - tendency for participants to respond to tests or assessment items based on some factor other than the content; also, there is a consistent difference between those who agree to provide responses and those who refuse</a:t>
            </a:r>
          </a:p>
          <a:p>
            <a:pPr marL="285750" indent="-285750">
              <a:lnSpc>
                <a:spcPct val="107000"/>
              </a:lnSpc>
              <a:buFont typeface="Arial,Sans-Serif"/>
              <a:buChar char="•"/>
            </a:pPr>
            <a:r>
              <a:rPr lang="en-US"/>
              <a:t>Publication bias - there is a greater likelihood that studies with positive results will be published</a:t>
            </a:r>
          </a:p>
          <a:p>
            <a:pPr marL="285750" indent="-285750">
              <a:lnSpc>
                <a:spcPct val="107000"/>
              </a:lnSpc>
              <a:buFont typeface="Arial,Sans-Serif"/>
              <a:buChar char="•"/>
            </a:pPr>
            <a:r>
              <a:rPr lang="en-US"/>
              <a:t>Prejudicial/Latent bias - training data content is influenced by stereotypes or prejudice within the population</a:t>
            </a:r>
          </a:p>
          <a:p>
            <a:pPr marL="285750" indent="-285750">
              <a:lnSpc>
                <a:spcPct val="107000"/>
              </a:lnSpc>
              <a:buFont typeface="Arial,Sans-Serif"/>
              <a:buChar char="•"/>
            </a:pPr>
            <a:r>
              <a:rPr lang="en-US"/>
              <a:t>Measurement bias - a systematic measurement error (e.g. offset baseline) that skews all data</a:t>
            </a:r>
          </a:p>
          <a:p>
            <a:pPr marL="285750" indent="-285750">
              <a:lnSpc>
                <a:spcPct val="107000"/>
              </a:lnSpc>
              <a:buFont typeface="Arial,Sans-Serif"/>
              <a:buChar char="•"/>
            </a:pPr>
            <a:r>
              <a:rPr lang="en-US"/>
              <a:t>Hawthorne effect - the alteration of behavior by the subjects of a study due to their awareness of being observed</a:t>
            </a:r>
          </a:p>
          <a:p>
            <a:pPr marL="285750" indent="-285750">
              <a:lnSpc>
                <a:spcPct val="107000"/>
              </a:lnSpc>
              <a:buFont typeface="Arial,Sans-Serif"/>
              <a:buChar char="•"/>
            </a:pPr>
            <a:r>
              <a:rPr lang="en-US"/>
              <a:t>Social desirability bias – desire for participants to respond to potentially private or sensitive topics in a manner that seeks approval, especially in cases where anonymity and confidentiality cannot be guaranteed</a:t>
            </a:r>
          </a:p>
          <a:p>
            <a:pPr marL="285750" indent="-285750">
              <a:lnSpc>
                <a:spcPct val="107000"/>
              </a:lnSpc>
              <a:spcAft>
                <a:spcPts val="800"/>
              </a:spcAft>
              <a:buFont typeface="Arial,Sans-Serif"/>
              <a:buChar char="•"/>
            </a:pPr>
            <a:r>
              <a:rPr lang="en-US"/>
              <a:t>Self-reporting bias - measurement inaccuracy that originates with the respondent due to varying baseline, desire to hide the truth, or some other influence (see response bias and social desirability bias)</a:t>
            </a:r>
          </a:p>
          <a:p>
            <a:pPr marL="285750" indent="-285750">
              <a:lnSpc>
                <a:spcPct val="107000"/>
              </a:lnSpc>
              <a:spcAft>
                <a:spcPts val="800"/>
              </a:spcAft>
              <a:buFont typeface="Arial,Sans-Serif"/>
              <a:buChar char="•"/>
            </a:pPr>
            <a:r>
              <a:rPr lang="en-US"/>
              <a:t>Recall bias - participants can erroneously provide responses that depend on his/her ability to recall past event</a:t>
            </a:r>
            <a:endParaRPr lang="en-US">
              <a:cs typeface="Calibri"/>
            </a:endParaRPr>
          </a:p>
          <a:p>
            <a:pPr marL="285750" indent="-285750">
              <a:lnSpc>
                <a:spcPct val="107000"/>
              </a:lnSpc>
              <a:spcAft>
                <a:spcPts val="800"/>
              </a:spcAft>
              <a:buFont typeface="Arial,Sans-Serif"/>
              <a:buChar char="•"/>
            </a:pPr>
            <a:endParaRPr lang="en-US">
              <a:cs typeface="Calibri"/>
            </a:endParaRPr>
          </a:p>
          <a:p>
            <a:pPr marL="285750" indent="-285750">
              <a:lnSpc>
                <a:spcPct val="107000"/>
              </a:lnSpc>
              <a:spcAft>
                <a:spcPts val="800"/>
              </a:spcAft>
              <a:buFont typeface="Arial,Sans-Serif"/>
              <a:buChar char="•"/>
            </a:pPr>
            <a:endParaRPr lang="en-US"/>
          </a:p>
          <a:p>
            <a:pPr marL="285750" indent="-285750">
              <a:lnSpc>
                <a:spcPct val="107000"/>
              </a:lnSpc>
              <a:spcAft>
                <a:spcPts val="800"/>
              </a:spcAft>
              <a:buFont typeface="Arial,Sans-Serif"/>
              <a:buChar char="•"/>
            </a:pPr>
            <a:r>
              <a:rPr lang="en-US"/>
              <a:t>Algorithmic bias - systematic and repeatable errors that create unfair outcomes</a:t>
            </a:r>
          </a:p>
          <a:p>
            <a:pPr marL="285750" indent="-285750">
              <a:lnSpc>
                <a:spcPct val="107000"/>
              </a:lnSpc>
              <a:spcAft>
                <a:spcPts val="800"/>
              </a:spcAft>
              <a:buFont typeface="Arial,Sans-Serif"/>
              <a:buChar char="•"/>
            </a:pPr>
            <a:r>
              <a:rPr lang="en-US">
                <a:cs typeface="Calibri"/>
              </a:rPr>
              <a:t>Preexisting - </a:t>
            </a:r>
            <a:r>
              <a:rPr lang="en-US"/>
              <a:t>codification of already-present biases</a:t>
            </a:r>
          </a:p>
          <a:p>
            <a:pPr marL="285750" indent="-285750">
              <a:lnSpc>
                <a:spcPct val="107000"/>
              </a:lnSpc>
              <a:spcAft>
                <a:spcPts val="800"/>
              </a:spcAft>
              <a:buFont typeface="Arial,Sans-Serif"/>
              <a:buChar char="•"/>
            </a:pPr>
            <a:r>
              <a:rPr lang="en-US">
                <a:cs typeface="Calibri"/>
              </a:rPr>
              <a:t>Technical - </a:t>
            </a:r>
            <a:r>
              <a:rPr lang="en-US"/>
              <a:t>occurs due to the technical limitations of actually presenting the data (e.g., names at the top of a list will get preference, even if scored equally to those lower down)</a:t>
            </a:r>
            <a:endParaRPr lang="en-US">
              <a:cs typeface="Calibri"/>
            </a:endParaRPr>
          </a:p>
          <a:p>
            <a:pPr marL="285750" indent="-285750">
              <a:lnSpc>
                <a:spcPct val="107000"/>
              </a:lnSpc>
              <a:spcAft>
                <a:spcPts val="800"/>
              </a:spcAft>
              <a:buFont typeface="Arial,Sans-Serif"/>
              <a:buChar char="•"/>
            </a:pPr>
            <a:r>
              <a:rPr lang="en-US">
                <a:cs typeface="Calibri"/>
              </a:rPr>
              <a:t>Emergent - </a:t>
            </a:r>
            <a:r>
              <a:rPr lang="en-US"/>
              <a:t>development of new biases or new understandings of biases as technology develops (e.g., growing popularity of audiobooks in favor of print disadvantages the deaf population)</a:t>
            </a:r>
            <a:endParaRPr lang="en-US">
              <a:cs typeface="Calibri"/>
            </a:endParaRPr>
          </a:p>
        </p:txBody>
      </p:sp>
      <p:sp>
        <p:nvSpPr>
          <p:cNvPr id="4" name="Slide Number Placeholder 3"/>
          <p:cNvSpPr>
            <a:spLocks noGrp="1"/>
          </p:cNvSpPr>
          <p:nvPr>
            <p:ph type="sldNum" sz="quarter" idx="5"/>
          </p:nvPr>
        </p:nvSpPr>
        <p:spPr/>
        <p:txBody>
          <a:bodyPr/>
          <a:lstStyle/>
          <a:p>
            <a:fld id="{F9DC6F3B-2100-1A41-AFF5-C3792B13F2DC}" type="slidenum">
              <a:rPr lang="en-US" smtClean="0"/>
              <a:t>28</a:t>
            </a:fld>
            <a:endParaRPr lang="en-US"/>
          </a:p>
        </p:txBody>
      </p:sp>
    </p:spTree>
    <p:extLst>
      <p:ext uri="{BB962C8B-B14F-4D97-AF65-F5344CB8AC3E}">
        <p14:creationId xmlns:p14="http://schemas.microsoft.com/office/powerpoint/2010/main" val="3694971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noRot="1" noChangeAspect="1"/>
          </p:cNvSpPr>
          <p:nvPr>
            <p:ph type="sldImg"/>
          </p:nvPr>
        </p:nvSpPr>
        <p:spPr>
          <a:prstGeom prst="rect">
            <a:avLst/>
          </a:prstGeom>
        </p:spPr>
        <p:txBody>
          <a:bodyPr/>
          <a:lstStyle/>
          <a:p>
            <a:endParaRPr/>
          </a:p>
        </p:txBody>
      </p:sp>
      <p:sp>
        <p:nvSpPr>
          <p:cNvPr id="519" name="Shape 519"/>
          <p:cNvSpPr>
            <a:spLocks noGrp="1"/>
          </p:cNvSpPr>
          <p:nvPr>
            <p:ph type="body" sz="quarter" idx="1"/>
          </p:nvPr>
        </p:nvSpPr>
        <p:spPr>
          <a:prstGeom prst="rect">
            <a:avLst/>
          </a:prstGeom>
        </p:spPr>
        <p:txBody>
          <a:bodyPr/>
          <a:lstStyle/>
          <a:p>
            <a:r>
              <a:t>The third issue and final issue that we as data scientists are struggling with today is building models that stand the test of “Fairness”. Lets look at some examples. The data in this plot tells us that children and young adults with different ethnicities are bound to have different distributions of HbA1c values just within the US. Any model that ignores this variation will optimize for the ethnicity that is most prevalent in the underlying dataset on which it was trained. Not just ethnicity but age, gender and even social determinants can often lead to significant variation and AI that is not tuned to estimate and eliminate such bias will produce biased models.</a:t>
            </a:r>
          </a:p>
        </p:txBody>
      </p:sp>
    </p:spTree>
    <p:extLst>
      <p:ext uri="{BB962C8B-B14F-4D97-AF65-F5344CB8AC3E}">
        <p14:creationId xmlns:p14="http://schemas.microsoft.com/office/powerpoint/2010/main" val="143806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 few housekeeping items</a:t>
            </a:r>
          </a:p>
          <a:p>
            <a:endParaRPr lang="en-US"/>
          </a:p>
          <a:p>
            <a:r>
              <a:rPr lang="en-US"/>
              <a:t>The literature on Fairness is vast and multi-faceted. It is not possible to cover it in the span of a few hours. We focus on topic which in our opinion are most relevant and indispensable to fairness within the context of healthcare. Talk about Fairness metrics</a:t>
            </a:r>
          </a:p>
        </p:txBody>
      </p:sp>
      <p:sp>
        <p:nvSpPr>
          <p:cNvPr id="4" name="Slide Number Placeholder 3"/>
          <p:cNvSpPr>
            <a:spLocks noGrp="1"/>
          </p:cNvSpPr>
          <p:nvPr>
            <p:ph type="sldNum" sz="quarter" idx="5"/>
          </p:nvPr>
        </p:nvSpPr>
        <p:spPr/>
        <p:txBody>
          <a:bodyPr/>
          <a:lstStyle/>
          <a:p>
            <a:fld id="{3405E0FA-F2C0-E644-A2AB-B1DCBFC3D38A}" type="slidenum">
              <a:rPr lang="en-US" smtClean="0"/>
              <a:t>31</a:t>
            </a:fld>
            <a:endParaRPr lang="en-US"/>
          </a:p>
        </p:txBody>
      </p:sp>
    </p:spTree>
    <p:extLst>
      <p:ext uri="{BB962C8B-B14F-4D97-AF65-F5344CB8AC3E}">
        <p14:creationId xmlns:p14="http://schemas.microsoft.com/office/powerpoint/2010/main" val="4268032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Ankur talked earlier about data encoding, who is encoding the data and why feeds into the questions regarding bias and fairness</a:t>
            </a:r>
          </a:p>
        </p:txBody>
      </p:sp>
      <p:sp>
        <p:nvSpPr>
          <p:cNvPr id="4" name="Slide Number Placeholder 3"/>
          <p:cNvSpPr>
            <a:spLocks noGrp="1"/>
          </p:cNvSpPr>
          <p:nvPr>
            <p:ph type="sldNum" sz="quarter" idx="5"/>
          </p:nvPr>
        </p:nvSpPr>
        <p:spPr/>
        <p:txBody>
          <a:bodyPr/>
          <a:lstStyle/>
          <a:p>
            <a:fld id="{3405E0FA-F2C0-E644-A2AB-B1DCBFC3D38A}" type="slidenum">
              <a:rPr lang="en-US" smtClean="0"/>
              <a:t>32</a:t>
            </a:fld>
            <a:endParaRPr lang="en-US"/>
          </a:p>
        </p:txBody>
      </p:sp>
    </p:spTree>
    <p:extLst>
      <p:ext uri="{BB962C8B-B14F-4D97-AF65-F5344CB8AC3E}">
        <p14:creationId xmlns:p14="http://schemas.microsoft.com/office/powerpoint/2010/main" val="2175325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33</a:t>
            </a:fld>
            <a:endParaRPr lang="en-US"/>
          </a:p>
        </p:txBody>
      </p:sp>
    </p:spTree>
    <p:extLst>
      <p:ext uri="{BB962C8B-B14F-4D97-AF65-F5344CB8AC3E}">
        <p14:creationId xmlns:p14="http://schemas.microsoft.com/office/powerpoint/2010/main" val="314509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rPr lang="en-US"/>
              <a:t>Fairness in ML has been an area of active research for the last few years. Late 2000s to late 2010s We will focus on definitions as they relate to healthcare, that said we will not </a:t>
            </a:r>
          </a:p>
          <a:p>
            <a:r>
              <a:t>Going deeper into the types of fairness we can start to study the foundations systematically. For example, due to the Unawareness bias, eliminating sensitive attributes from training data does not guarantee that highly correlated features will not act as proxies. </a:t>
            </a:r>
          </a:p>
          <a:p>
            <a:r>
              <a:t>Similarly, it may not be easy to accomplish predictive rate parity or sufficiency for multiple cohorts in the dataset. &lt;CLICK&gt;</a:t>
            </a:r>
            <a:endParaRPr lang="en-US"/>
          </a:p>
          <a:p>
            <a:endParaRPr lang="en-US"/>
          </a:p>
          <a:p>
            <a:r>
              <a:rPr lang="en-US">
                <a:cs typeface="Calibri"/>
              </a:rPr>
              <a:t>Unawareness:  excluding race from a model that predicts outcomes following acute MI</a:t>
            </a:r>
          </a:p>
          <a:p>
            <a:r>
              <a:rPr lang="en-US">
                <a:cs typeface="Calibri"/>
              </a:rPr>
              <a:t>Demographic parity: ensure positive rates (I.e. rates of intervention) are the same across groups defined by race</a:t>
            </a:r>
          </a:p>
          <a:p>
            <a:r>
              <a:rPr lang="en-US">
                <a:cs typeface="Calibri"/>
              </a:rPr>
              <a:t>Equalized odds: </a:t>
            </a:r>
          </a:p>
          <a:p>
            <a:r>
              <a:rPr lang="en-US" sz="1200" b="0" i="0" kern="1200">
                <a:solidFill>
                  <a:schemeClr val="tx1"/>
                </a:solidFill>
                <a:effectLst/>
                <a:latin typeface="+mn-lt"/>
                <a:ea typeface="+mn-ea"/>
                <a:cs typeface="+mn-cs"/>
              </a:rPr>
              <a:t>The limitation of this weaker notion is that we can trade false positive rate of one group for false negative rate of another group. </a:t>
            </a:r>
          </a:p>
          <a:p>
            <a:endParaRPr lang="en-US">
              <a:cs typeface="Calibri"/>
            </a:endParaRPr>
          </a:p>
          <a:p>
            <a:r>
              <a:rPr lang="en-US">
                <a:cs typeface="Calibri"/>
              </a:rPr>
              <a:t>Predictive parity:</a:t>
            </a:r>
          </a:p>
          <a:p>
            <a:r>
              <a:rPr lang="en-US">
                <a:cs typeface="Calibri"/>
              </a:rPr>
              <a:t>Individual fairness:</a:t>
            </a:r>
          </a:p>
          <a:p>
            <a:r>
              <a:rPr lang="en-US">
                <a:cs typeface="Calibri"/>
              </a:rPr>
              <a:t>Counterfactual fairness: if the black man had been white, what services would have been offered</a:t>
            </a:r>
          </a:p>
          <a:p>
            <a:endParaRPr lang="en-US"/>
          </a:p>
        </p:txBody>
      </p:sp>
    </p:spTree>
    <p:extLst>
      <p:ext uri="{BB962C8B-B14F-4D97-AF65-F5344CB8AC3E}">
        <p14:creationId xmlns:p14="http://schemas.microsoft.com/office/powerpoint/2010/main" val="2180292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There is actually the impossibility theorem of fairness that proves demographic parity, predictive rate parity, and equalized odds to be mutually exclusive. Thus solving for Fairness in AI is not guaranteed as a solution to many ML usecases. &lt;CLICK&gt;</a:t>
            </a:r>
          </a:p>
        </p:txBody>
      </p:sp>
    </p:spTree>
    <p:extLst>
      <p:ext uri="{BB962C8B-B14F-4D97-AF65-F5344CB8AC3E}">
        <p14:creationId xmlns:p14="http://schemas.microsoft.com/office/powerpoint/2010/main" val="3460659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42</a:t>
            </a:fld>
            <a:endParaRPr lang="en-US"/>
          </a:p>
        </p:txBody>
      </p:sp>
    </p:spTree>
    <p:extLst>
      <p:ext uri="{BB962C8B-B14F-4D97-AF65-F5344CB8AC3E}">
        <p14:creationId xmlns:p14="http://schemas.microsoft.com/office/powerpoint/2010/main" val="182547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than 90% of all the literature in Fairness in Machine Learning in General is in the classification setting</a:t>
            </a:r>
          </a:p>
        </p:txBody>
      </p:sp>
      <p:sp>
        <p:nvSpPr>
          <p:cNvPr id="4" name="Slide Number Placeholder 3"/>
          <p:cNvSpPr>
            <a:spLocks noGrp="1"/>
          </p:cNvSpPr>
          <p:nvPr>
            <p:ph type="sldNum" sz="quarter" idx="5"/>
          </p:nvPr>
        </p:nvSpPr>
        <p:spPr/>
        <p:txBody>
          <a:bodyPr/>
          <a:lstStyle/>
          <a:p>
            <a:fld id="{3405E0FA-F2C0-E644-A2AB-B1DCBFC3D38A}" type="slidenum">
              <a:rPr lang="en-US" smtClean="0"/>
              <a:t>7</a:t>
            </a:fld>
            <a:endParaRPr lang="en-US"/>
          </a:p>
        </p:txBody>
      </p:sp>
    </p:spTree>
    <p:extLst>
      <p:ext uri="{BB962C8B-B14F-4D97-AF65-F5344CB8AC3E}">
        <p14:creationId xmlns:p14="http://schemas.microsoft.com/office/powerpoint/2010/main" val="3300540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44</a:t>
            </a:fld>
            <a:endParaRPr lang="en-US"/>
          </a:p>
        </p:txBody>
      </p:sp>
    </p:spTree>
    <p:extLst>
      <p:ext uri="{BB962C8B-B14F-4D97-AF65-F5344CB8AC3E}">
        <p14:creationId xmlns:p14="http://schemas.microsoft.com/office/powerpoint/2010/main" val="1036177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Shape 589"/>
          <p:cNvSpPr>
            <a:spLocks noGrp="1" noRot="1" noChangeAspect="1"/>
          </p:cNvSpPr>
          <p:nvPr>
            <p:ph type="sldImg"/>
          </p:nvPr>
        </p:nvSpPr>
        <p:spPr>
          <a:prstGeom prst="rect">
            <a:avLst/>
          </a:prstGeom>
        </p:spPr>
        <p:txBody>
          <a:bodyPr/>
          <a:lstStyle/>
          <a:p>
            <a:endParaRPr/>
          </a:p>
        </p:txBody>
      </p:sp>
      <p:sp>
        <p:nvSpPr>
          <p:cNvPr id="590" name="Shape 590"/>
          <p:cNvSpPr>
            <a:spLocks noGrp="1"/>
          </p:cNvSpPr>
          <p:nvPr>
            <p:ph type="body" sz="quarter" idx="1"/>
          </p:nvPr>
        </p:nvSpPr>
        <p:spPr>
          <a:prstGeom prst="rect">
            <a:avLst/>
          </a:prstGeom>
        </p:spPr>
        <p:txBody>
          <a:bodyPr/>
          <a:lstStyle/>
          <a:p>
            <a:r>
              <a:t>There are additional tradeoff to be made in predictive performance and fairness and being aware of these challenges always helps in mitigating mistakes both in training and in scoring.</a:t>
            </a:r>
          </a:p>
        </p:txBody>
      </p:sp>
    </p:spTree>
    <p:extLst>
      <p:ext uri="{BB962C8B-B14F-4D97-AF65-F5344CB8AC3E}">
        <p14:creationId xmlns:p14="http://schemas.microsoft.com/office/powerpoint/2010/main" val="4168630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46</a:t>
            </a:fld>
            <a:endParaRPr lang="en-US"/>
          </a:p>
        </p:txBody>
      </p:sp>
    </p:spTree>
    <p:extLst>
      <p:ext uri="{BB962C8B-B14F-4D97-AF65-F5344CB8AC3E}">
        <p14:creationId xmlns:p14="http://schemas.microsoft.com/office/powerpoint/2010/main" val="2552987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Work in this area is somewhat in its infancy. For interpretability, instead of choosing a context-specific metric, we use the number of features available to the classifier as our measure of model complexity. Fewer the number of features available to the classifier, lower the complexity of the classifier and higher the interpretability.</a:t>
            </a:r>
          </a:p>
          <a:p>
            <a:endParaRPr lang="en-US"/>
          </a:p>
          <a:p>
            <a:r>
              <a:rPr lang="en-US"/>
              <a:t>(1) fairness violation increases as model complexity increases (upper left), (2) fairness violation increases initially and then decreases (upper right), (3) fairness violation decreases (lower left), and (4) fairness violation remains constant (lower right).</a:t>
            </a:r>
          </a:p>
        </p:txBody>
      </p:sp>
      <p:sp>
        <p:nvSpPr>
          <p:cNvPr id="4" name="Slide Number Placeholder 3"/>
          <p:cNvSpPr>
            <a:spLocks noGrp="1"/>
          </p:cNvSpPr>
          <p:nvPr>
            <p:ph type="sldNum" sz="quarter" idx="5"/>
          </p:nvPr>
        </p:nvSpPr>
        <p:spPr/>
        <p:txBody>
          <a:bodyPr/>
          <a:lstStyle/>
          <a:p>
            <a:fld id="{3405E0FA-F2C0-E644-A2AB-B1DCBFC3D38A}" type="slidenum">
              <a:rPr lang="en-US" smtClean="0"/>
              <a:t>47</a:t>
            </a:fld>
            <a:endParaRPr lang="en-US"/>
          </a:p>
        </p:txBody>
      </p:sp>
    </p:spTree>
    <p:extLst>
      <p:ext uri="{BB962C8B-B14F-4D97-AF65-F5344CB8AC3E}">
        <p14:creationId xmlns:p14="http://schemas.microsoft.com/office/powerpoint/2010/main" val="4188341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48</a:t>
            </a:fld>
            <a:endParaRPr lang="en-US"/>
          </a:p>
        </p:txBody>
      </p:sp>
    </p:spTree>
    <p:extLst>
      <p:ext uri="{BB962C8B-B14F-4D97-AF65-F5344CB8AC3E}">
        <p14:creationId xmlns:p14="http://schemas.microsoft.com/office/powerpoint/2010/main" val="568786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mn-lt"/>
                <a:cs typeface="+mn-lt"/>
              </a:rPr>
              <a:t>especially as regards disability status, might make collecting these data difficult (for developers) or dangerous (for subjects) </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50</a:t>
            </a:fld>
            <a:endParaRPr lang="en-US"/>
          </a:p>
        </p:txBody>
      </p:sp>
    </p:spTree>
    <p:extLst>
      <p:ext uri="{BB962C8B-B14F-4D97-AF65-F5344CB8AC3E}">
        <p14:creationId xmlns:p14="http://schemas.microsoft.com/office/powerpoint/2010/main" val="1654452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51</a:t>
            </a:fld>
            <a:endParaRPr lang="en-US"/>
          </a:p>
        </p:txBody>
      </p:sp>
    </p:spTree>
    <p:extLst>
      <p:ext uri="{BB962C8B-B14F-4D97-AF65-F5344CB8AC3E}">
        <p14:creationId xmlns:p14="http://schemas.microsoft.com/office/powerpoint/2010/main" val="1358481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Light" panose="020B0502040204020203" pitchFamily="34" charset="0"/>
                <a:cs typeface="Segoe UI Light" panose="020B0502040204020203" pitchFamily="34" charset="0"/>
              </a:rPr>
              <a:t>The injury occurs as a result of intense and/or prolonged pressure, or pressure in combination with shear</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Marker of poor overall prognosis</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May contribute to premature mortality in some patients </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Commonly seen in high-risk populations (elderly and very ill)</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a:cs typeface="Segoe UI Light" panose="020B0502040204020203" pitchFamily="34" charset="0"/>
              </a:rPr>
              <a:t>Vary by clinical setting, and is a potentially preventable condition </a:t>
            </a:r>
          </a:p>
          <a:p>
            <a:pPr marL="342900" indent="-342900" fontAlgn="base">
              <a:buFont typeface="Arial" panose="020B0604020202020204" pitchFamily="34" charset="0"/>
              <a:buChar char="•"/>
            </a:pPr>
            <a:endParaRPr lang="en-US" sz="1200">
              <a:latin typeface="Segoe UI Light" panose="020B0502040204020203" pitchFamily="34" charset="0"/>
              <a:cs typeface="Segoe UI Light"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52</a:t>
            </a:fld>
            <a:endParaRPr lang="en-US"/>
          </a:p>
        </p:txBody>
      </p:sp>
    </p:spTree>
    <p:extLst>
      <p:ext uri="{BB962C8B-B14F-4D97-AF65-F5344CB8AC3E}">
        <p14:creationId xmlns:p14="http://schemas.microsoft.com/office/powerpoint/2010/main" val="957681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C8C3BC"/>
                </a:solidFill>
                <a:effectLst/>
                <a:latin typeface="Open Sans"/>
              </a:rPr>
              <a:t>As you can see a significantly larger share of people of color or those with low income or education report being in severe pain in the U.S. A plausible explanation for this might be that such people are more likely to suffer from painful conditions: for example, individuals with a high school or less are 60% more likely to suffer from arthritis of the knee compared with people who have graduate degrees.</a:t>
            </a:r>
          </a:p>
          <a:p>
            <a:endParaRPr lang="en-US" b="0" i="0">
              <a:solidFill>
                <a:srgbClr val="C8C3BC"/>
              </a:solidFill>
              <a:effectLst/>
              <a:latin typeface="Open Sans"/>
              <a:cs typeface="Calibri"/>
            </a:endParaRPr>
          </a:p>
          <a:p>
            <a:pPr algn="just">
              <a:spcAft>
                <a:spcPts val="600"/>
              </a:spcAft>
            </a:pPr>
            <a:r>
              <a:rPr lang="en-US" sz="1800" b="0" i="0">
                <a:solidFill>
                  <a:srgbClr val="C8C3BC"/>
                </a:solidFill>
                <a:effectLst/>
                <a:latin typeface="Open Sans"/>
              </a:rPr>
              <a:t>However, conditioning on such outcomes does not appreciably reduce the “race gap” in pain. For example, you can look at two people with very similar x-rays: the patterns in the above figure still hold at every level of disease severity discerned by medical professionals from the x-ray. There could be explanations for this, too: for example, stress can make an ailment more painful; there could be differences in access to/uptake of therapies to reduce pain, etc.</a:t>
            </a:r>
            <a:endParaRPr lang="en-US" b="0" i="0">
              <a:solidFill>
                <a:srgbClr val="C8C3BC"/>
              </a:solidFill>
              <a:effectLst/>
              <a:latin typeface="Open Sans"/>
            </a:endParaRPr>
          </a:p>
          <a:p>
            <a:pPr algn="just">
              <a:spcAft>
                <a:spcPts val="600"/>
              </a:spcAft>
            </a:pPr>
            <a:r>
              <a:rPr lang="en-US" sz="1800" b="0" i="0">
                <a:solidFill>
                  <a:srgbClr val="C8C3BC"/>
                </a:solidFill>
                <a:effectLst/>
                <a:latin typeface="Open Sans"/>
              </a:rPr>
              <a:t>But, let’s take a step back for a second. What do we mean when we say that there is a persistent “race gap” in pain? Let’s zoom in on the osteoarthritis case:</a:t>
            </a:r>
            <a:endParaRPr lang="en-US" b="0" i="0">
              <a:solidFill>
                <a:srgbClr val="C8C3BC"/>
              </a:solidFill>
              <a:effectLst/>
              <a:latin typeface="Open Sans"/>
            </a:endParaRP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Someone complains of pain in their knee</a:t>
            </a: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Doctor orders an x-ray and finds it to “look normal.”</a:t>
            </a: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Doctor decides that pain must have another cause.</a:t>
            </a:r>
            <a:endParaRPr lang="en-US" b="0" i="0">
              <a:solidFill>
                <a:srgbClr val="C8C3BC"/>
              </a:solidFill>
              <a:effectLst/>
              <a:latin typeface="Open Sans"/>
            </a:endParaRPr>
          </a:p>
          <a:p>
            <a:endParaRPr lang="en-US" b="0" i="0">
              <a:solidFill>
                <a:srgbClr val="C8C3BC"/>
              </a:solidFill>
              <a:effectLst/>
              <a:latin typeface="Open Sans"/>
              <a:cs typeface="Calibri"/>
            </a:endParaRPr>
          </a:p>
          <a:p>
            <a:r>
              <a:rPr lang="en-US" b="0" i="0">
                <a:solidFill>
                  <a:srgbClr val="C8C3BC"/>
                </a:solidFill>
                <a:effectLst/>
                <a:latin typeface="Open Sans"/>
              </a:rPr>
              <a:t>Maybe the doctor is wrong: where does the checklist by which he scores/grades the x-ray come from? In this case, from two researchers who studied coal miners in Lancashire, England in the 1950s. Those original papers that underlie the objective grading systems used to diagnose knee arthritis today did not mention the race of the subjects – perhaps because there was no heterogeneity along this dimension in the study population. Be that as it may, that’s what doctors use today: a grading scheme based on a 1950s, likely mostly white, English population. Could the doctors be under-diagnosing knee problems among minorities and disadvantaged segments of the population? Sure</a:t>
            </a:r>
          </a:p>
          <a:p>
            <a:endParaRPr lang="en-US" b="0" i="0">
              <a:solidFill>
                <a:srgbClr val="C8C3BC"/>
              </a:solidFill>
              <a:effectLst/>
              <a:latin typeface="Open Sans"/>
              <a:cs typeface="Calibri"/>
            </a:endParaRPr>
          </a:p>
          <a:p>
            <a:r>
              <a:rPr lang="en-US" b="0" i="0">
                <a:solidFill>
                  <a:srgbClr val="C8C3BC"/>
                </a:solidFill>
                <a:effectLst/>
                <a:latin typeface="Open Sans"/>
              </a:rPr>
              <a:t>This is where Dr. Obermeyer and co. had a good idea: train the algorithm on the level of pain reported by the patients instead</a:t>
            </a:r>
            <a:endParaRPr lang="en-US">
              <a:cs typeface="Calibri"/>
            </a:endParaRPr>
          </a:p>
        </p:txBody>
      </p:sp>
      <p:sp>
        <p:nvSpPr>
          <p:cNvPr id="4" name="Slide Number Placeholder 3"/>
          <p:cNvSpPr>
            <a:spLocks noGrp="1"/>
          </p:cNvSpPr>
          <p:nvPr>
            <p:ph type="sldNum" sz="quarter" idx="5"/>
          </p:nvPr>
        </p:nvSpPr>
        <p:spPr/>
        <p:txBody>
          <a:bodyPr/>
          <a:lstStyle/>
          <a:p>
            <a:fld id="{3405E0FA-F2C0-E644-A2AB-B1DCBFC3D38A}" type="slidenum">
              <a:rPr lang="en-US" smtClean="0"/>
              <a:t>53</a:t>
            </a:fld>
            <a:endParaRPr lang="en-US"/>
          </a:p>
        </p:txBody>
      </p:sp>
    </p:spTree>
    <p:extLst>
      <p:ext uri="{BB962C8B-B14F-4D97-AF65-F5344CB8AC3E}">
        <p14:creationId xmlns:p14="http://schemas.microsoft.com/office/powerpoint/2010/main" val="3184487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Companies offer to pay for such data, he says, which might tempt cash-strapped national health systems or individual researchers to part with patient data, perhaps without thinking hard about the rights of the those whose data they are sharing. A number of developing countries are introducing data-protection laws, but in those countries where law enforcement is lax, such regulations could be circumvented.</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54</a:t>
            </a:fld>
            <a:endParaRPr lang="en-US"/>
          </a:p>
        </p:txBody>
      </p:sp>
    </p:spTree>
    <p:extLst>
      <p:ext uri="{BB962C8B-B14F-4D97-AF65-F5344CB8AC3E}">
        <p14:creationId xmlns:p14="http://schemas.microsoft.com/office/powerpoint/2010/main" val="1321674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mostly focus on Fairness in Machine Learning in healthcare within the classification setting as majority of the literature is in this area</a:t>
            </a:r>
          </a:p>
        </p:txBody>
      </p:sp>
      <p:sp>
        <p:nvSpPr>
          <p:cNvPr id="4" name="Slide Number Placeholder 3"/>
          <p:cNvSpPr>
            <a:spLocks noGrp="1"/>
          </p:cNvSpPr>
          <p:nvPr>
            <p:ph type="sldNum" sz="quarter" idx="5"/>
          </p:nvPr>
        </p:nvSpPr>
        <p:spPr/>
        <p:txBody>
          <a:bodyPr/>
          <a:lstStyle/>
          <a:p>
            <a:fld id="{3405E0FA-F2C0-E644-A2AB-B1DCBFC3D38A}" type="slidenum">
              <a:rPr lang="en-US" smtClean="0"/>
              <a:t>8</a:t>
            </a:fld>
            <a:endParaRPr lang="en-US"/>
          </a:p>
        </p:txBody>
      </p:sp>
    </p:spTree>
    <p:extLst>
      <p:ext uri="{BB962C8B-B14F-4D97-AF65-F5344CB8AC3E}">
        <p14:creationId xmlns:p14="http://schemas.microsoft.com/office/powerpoint/2010/main" val="1301413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When feasible, it has a unique optimal solution that can be achieved through post-processing of existing classifiers but is not feasible in practice</a:t>
            </a:r>
          </a:p>
          <a:p>
            <a:r>
              <a:rPr lang="en-US"/>
              <a:t>Cases in which calibration and relaxed Equalized Odds are compatible, the penalty of equalizing cost is amplified if the base rates between groups differ significantly. This is expected, as base rate differences are what give rise to cost-disparity in the calibrated setting.</a:t>
            </a:r>
          </a:p>
          <a:p>
            <a:r>
              <a:rPr lang="en-US"/>
              <a:t>Even if fairness is reached in expectation, for an individual case, it may be hard to accept that occasionally consequential decisions are made by randomly withholding predictive information, irrespective of a particular person’s feature representation. In this paper we argue that, as long as calibration is required, no lower-error solution can be achieved.</a:t>
            </a:r>
          </a:p>
          <a:p>
            <a:r>
              <a:rPr lang="en-US"/>
              <a:t>It is impossible to achieve calibration while also satisfying Equalized Odds. Even if the Equalized Odds conditions are relaxed substantially – requiring only that weighted sums of the group error rates match – it is still problematic to also enforce calibration.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Seeking equality with respect to a single error rate (e.g. false-negatives, as in the income prediction experiment) will necessarily increase disparity with respect to the other error. This may be tolerable (in the income prediction case, some employees will end up over-paid) but could also be highly problematic (e.g. in criminal justice settings). Finally, we have observed that the calibrated relaxation is infeasible when the best (discriminatory) classifiers are not far from the trivial classifiers (leaving little room for interpolation). In such settings, we see that calibration is completely incompatible with an equalized error constraint. In summary, we conclude that maintaining cost parity and calibration is desirable yet often difficult in practice. Although we provide an algorithm to effectively find the unique feasible solution to both constraints, it is inherently based on randomly exchanging the predictions of the better classifier with the trivial base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this simple post-processing method is fundamentally unsatisfactory: although the post-processed predictions of our information-withholding algorithm are “fair” in expectation, most practitioners would object to the fact that a non-trivial portion of the individual predictions are withheld as a result of coin tosses – especially in sensitive settings such as health care or criminal justice.</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55</a:t>
            </a:fld>
            <a:endParaRPr lang="en-US"/>
          </a:p>
        </p:txBody>
      </p:sp>
    </p:spTree>
    <p:extLst>
      <p:ext uri="{BB962C8B-B14F-4D97-AF65-F5344CB8AC3E}">
        <p14:creationId xmlns:p14="http://schemas.microsoft.com/office/powerpoint/2010/main" val="1097105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take one simple example, suppose we want to determine the risk that a person is a carrier for a disease X, and suppose that a higher fraction of women than men are carriers. Then our results imply that in any test designed to estimate the probability that someone is a carrier of X, at least one of the following undesirable properties must hold: (a) the test’s probability estimates are systematically skewed upward or downward for at least one gender; or (b) the test assigns a higher average risk estimate to healthy people (non-carriers) in one gender than the other; or (c) the test assigns a higher average risk estimate to carriers of the disease in one gender than the other. The point is that this trade-off among (a), (b), and (c) is not a fact about medicine; it is simply a fact about risk estimates when the base rates differ between two groups. [Kleinberg et al 2016]</a:t>
            </a:r>
          </a:p>
          <a:p>
            <a:r>
              <a:rPr lang="en-US"/>
              <a:t>A first basic goal in this literature is that the probability estimates provided by the algorithm should be well-calibrated</a:t>
            </a:r>
          </a:p>
          <a:p>
            <a:r>
              <a:rPr lang="en-US"/>
              <a:t>A second goal focuses on the people who constitute positive instances (even if the algorithm can only imperfectly recognize them): the average score received by people constituting positive instances should be the same in each group. We could think of this as balance for the positive class</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56</a:t>
            </a:fld>
            <a:endParaRPr lang="en-US"/>
          </a:p>
        </p:txBody>
      </p:sp>
    </p:spTree>
    <p:extLst>
      <p:ext uri="{BB962C8B-B14F-4D97-AF65-F5344CB8AC3E}">
        <p14:creationId xmlns:p14="http://schemas.microsoft.com/office/powerpoint/2010/main" val="262060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Relevant to a lot of us stuck at home during COVID</a:t>
            </a:r>
          </a:p>
        </p:txBody>
      </p:sp>
      <p:sp>
        <p:nvSpPr>
          <p:cNvPr id="4" name="Slide Number Placeholder 3"/>
          <p:cNvSpPr>
            <a:spLocks noGrp="1"/>
          </p:cNvSpPr>
          <p:nvPr>
            <p:ph type="sldNum" sz="quarter" idx="5"/>
          </p:nvPr>
        </p:nvSpPr>
        <p:spPr/>
        <p:txBody>
          <a:bodyPr/>
          <a:lstStyle/>
          <a:p>
            <a:fld id="{3405E0FA-F2C0-E644-A2AB-B1DCBFC3D38A}" type="slidenum">
              <a:rPr lang="en-US" smtClean="0"/>
              <a:t>58</a:t>
            </a:fld>
            <a:endParaRPr lang="en-US"/>
          </a:p>
        </p:txBody>
      </p:sp>
    </p:spTree>
    <p:extLst>
      <p:ext uri="{BB962C8B-B14F-4D97-AF65-F5344CB8AC3E}">
        <p14:creationId xmlns:p14="http://schemas.microsoft.com/office/powerpoint/2010/main" val="4213253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59</a:t>
            </a:fld>
            <a:endParaRPr lang="en-US"/>
          </a:p>
        </p:txBody>
      </p:sp>
    </p:spTree>
    <p:extLst>
      <p:ext uri="{BB962C8B-B14F-4D97-AF65-F5344CB8AC3E}">
        <p14:creationId xmlns:p14="http://schemas.microsoft.com/office/powerpoint/2010/main" val="3562208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Allostatic load?</a:t>
            </a:r>
          </a:p>
        </p:txBody>
      </p:sp>
      <p:sp>
        <p:nvSpPr>
          <p:cNvPr id="4" name="Slide Number Placeholder 3"/>
          <p:cNvSpPr>
            <a:spLocks noGrp="1"/>
          </p:cNvSpPr>
          <p:nvPr>
            <p:ph type="sldNum" sz="quarter" idx="5"/>
          </p:nvPr>
        </p:nvSpPr>
        <p:spPr/>
        <p:txBody>
          <a:bodyPr/>
          <a:lstStyle/>
          <a:p>
            <a:fld id="{3405E0FA-F2C0-E644-A2AB-B1DCBFC3D38A}" type="slidenum">
              <a:rPr lang="en-US" smtClean="0"/>
              <a:t>60</a:t>
            </a:fld>
            <a:endParaRPr lang="en-US"/>
          </a:p>
        </p:txBody>
      </p:sp>
    </p:spTree>
    <p:extLst>
      <p:ext uri="{BB962C8B-B14F-4D97-AF65-F5344CB8AC3E}">
        <p14:creationId xmlns:p14="http://schemas.microsoft.com/office/powerpoint/2010/main" val="2923579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61</a:t>
            </a:fld>
            <a:endParaRPr lang="en-US"/>
          </a:p>
        </p:txBody>
      </p:sp>
    </p:spTree>
    <p:extLst>
      <p:ext uri="{BB962C8B-B14F-4D97-AF65-F5344CB8AC3E}">
        <p14:creationId xmlns:p14="http://schemas.microsoft.com/office/powerpoint/2010/main" val="102041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large academic hospital, we identified all primary care patients enrolled in risk-based contracts from 2013 to 2015. Our primary interest was in studying differences between White and Black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63</a:t>
            </a:fld>
            <a:endParaRPr lang="en-US"/>
          </a:p>
        </p:txBody>
      </p:sp>
    </p:spTree>
    <p:extLst>
      <p:ext uri="{BB962C8B-B14F-4D97-AF65-F5344CB8AC3E}">
        <p14:creationId xmlns:p14="http://schemas.microsoft.com/office/powerpoint/2010/main" val="4222239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quantify this by simulating a counterfactual world with no gap in health conditional on risk. Specifically, at some risk threshold a, we identify the supramarginal White patient (</a:t>
            </a:r>
            <a:r>
              <a:rPr lang="en-US" err="1"/>
              <a:t>i</a:t>
            </a:r>
            <a:r>
              <a:rPr lang="en-US"/>
              <a:t>) with Ri &gt; a and compare this patient’s health to that of the inframarginal Black patient (j) with </a:t>
            </a:r>
            <a:r>
              <a:rPr lang="en-US" err="1"/>
              <a:t>Rj</a:t>
            </a:r>
            <a:r>
              <a:rPr lang="en-US"/>
              <a:t> &lt; a. If Hi &gt; </a:t>
            </a:r>
            <a:r>
              <a:rPr lang="en-US" err="1"/>
              <a:t>Hj</a:t>
            </a:r>
            <a:r>
              <a:rPr lang="en-US"/>
              <a:t> , as measured by number of chronic medical conditions, we replace the (healthier, but supramarginal) White patient with the (sicker, but inframarginal) Black patient. We repeat this procedure until Hi = </a:t>
            </a:r>
            <a:r>
              <a:rPr lang="en-US" err="1"/>
              <a:t>Hj</a:t>
            </a:r>
            <a:r>
              <a:rPr lang="en-US"/>
              <a:t>, to simulate an algorithm with no predictive gap between Blacks and Whites.</a:t>
            </a:r>
          </a:p>
        </p:txBody>
      </p:sp>
      <p:sp>
        <p:nvSpPr>
          <p:cNvPr id="4" name="Slide Number Placeholder 3"/>
          <p:cNvSpPr>
            <a:spLocks noGrp="1"/>
          </p:cNvSpPr>
          <p:nvPr>
            <p:ph type="sldNum" sz="quarter" idx="5"/>
          </p:nvPr>
        </p:nvSpPr>
        <p:spPr/>
        <p:txBody>
          <a:bodyPr/>
          <a:lstStyle/>
          <a:p>
            <a:fld id="{3405E0FA-F2C0-E644-A2AB-B1DCBFC3D38A}" type="slidenum">
              <a:rPr lang="en-US" smtClean="0"/>
              <a:t>64</a:t>
            </a:fld>
            <a:endParaRPr lang="en-US"/>
          </a:p>
        </p:txBody>
      </p:sp>
    </p:spTree>
    <p:extLst>
      <p:ext uri="{BB962C8B-B14F-4D97-AF65-F5344CB8AC3E}">
        <p14:creationId xmlns:p14="http://schemas.microsoft.com/office/powerpoint/2010/main" val="1658113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65</a:t>
            </a:fld>
            <a:endParaRPr lang="en-US"/>
          </a:p>
        </p:txBody>
      </p:sp>
    </p:spTree>
    <p:extLst>
      <p:ext uri="{BB962C8B-B14F-4D97-AF65-F5344CB8AC3E}">
        <p14:creationId xmlns:p14="http://schemas.microsoft.com/office/powerpoint/2010/main" val="1872950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Is this where adjusting the threshold for a protected group in a binary classifier might be relevant??  </a:t>
            </a:r>
            <a:r>
              <a:rPr lang="en-US" err="1">
                <a:cs typeface="Calibri"/>
              </a:rPr>
              <a:t>ie</a:t>
            </a:r>
            <a:r>
              <a:rPr lang="en-US">
                <a:cs typeface="Calibri"/>
              </a:rPr>
              <a:t> </a:t>
            </a:r>
            <a:r>
              <a:rPr lang="en-US" err="1">
                <a:cs typeface="Calibri"/>
              </a:rPr>
              <a:t>RoR</a:t>
            </a:r>
            <a:r>
              <a:rPr lang="en-US">
                <a:cs typeface="Calibri"/>
              </a:rPr>
              <a:t>?</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66</a:t>
            </a:fld>
            <a:endParaRPr lang="en-US"/>
          </a:p>
        </p:txBody>
      </p:sp>
    </p:spTree>
    <p:extLst>
      <p:ext uri="{BB962C8B-B14F-4D97-AF65-F5344CB8AC3E}">
        <p14:creationId xmlns:p14="http://schemas.microsoft.com/office/powerpoint/2010/main" val="57125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a:latin typeface="+mj-lt"/>
              </a:rPr>
              <a:t>But first let’s get a working definition of healthcare. We often think of healthcare as care needed when the human body goes crazy. Many of us think of this like fixing the engine or the transmission when a car is broken. We often don’t think of healthcare being on a spectrum. From early detection to proactive prevention the term wellness often reflects the goal of AI driven decision making across the continuum of care.</a:t>
            </a:r>
          </a:p>
        </p:txBody>
      </p:sp>
      <p:sp>
        <p:nvSpPr>
          <p:cNvPr id="4" name="Slide Number Placeholder 3"/>
          <p:cNvSpPr>
            <a:spLocks noGrp="1"/>
          </p:cNvSpPr>
          <p:nvPr>
            <p:ph type="sldNum" sz="quarter" idx="5"/>
          </p:nvPr>
        </p:nvSpPr>
        <p:spPr/>
        <p:txBody>
          <a:bodyPr/>
          <a:lstStyle/>
          <a:p>
            <a:fld id="{ABA678EB-E3E0-497A-AC70-6D05018616D7}" type="slidenum">
              <a:rPr lang="en-US" smtClean="0"/>
              <a:t>9</a:t>
            </a:fld>
            <a:endParaRPr lang="en-US"/>
          </a:p>
        </p:txBody>
      </p:sp>
    </p:spTree>
    <p:extLst>
      <p:ext uri="{BB962C8B-B14F-4D97-AF65-F5344CB8AC3E}">
        <p14:creationId xmlns:p14="http://schemas.microsoft.com/office/powerpoint/2010/main" val="40810338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Simpson's paradox</a:t>
            </a:r>
          </a:p>
        </p:txBody>
      </p:sp>
      <p:sp>
        <p:nvSpPr>
          <p:cNvPr id="4" name="Slide Number Placeholder 3"/>
          <p:cNvSpPr>
            <a:spLocks noGrp="1"/>
          </p:cNvSpPr>
          <p:nvPr>
            <p:ph type="sldNum" sz="quarter" idx="5"/>
          </p:nvPr>
        </p:nvSpPr>
        <p:spPr/>
        <p:txBody>
          <a:bodyPr/>
          <a:lstStyle/>
          <a:p>
            <a:fld id="{3405E0FA-F2C0-E644-A2AB-B1DCBFC3D38A}" type="slidenum">
              <a:rPr lang="en-US" smtClean="0"/>
              <a:t>67</a:t>
            </a:fld>
            <a:endParaRPr lang="en-US"/>
          </a:p>
        </p:txBody>
      </p:sp>
    </p:spTree>
    <p:extLst>
      <p:ext uri="{BB962C8B-B14F-4D97-AF65-F5344CB8AC3E}">
        <p14:creationId xmlns:p14="http://schemas.microsoft.com/office/powerpoint/2010/main" val="132007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four groups based on gender male (M) and female (F)  and age  young (Y) and old (O)</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72</a:t>
            </a:fld>
            <a:endParaRPr lang="en-US"/>
          </a:p>
        </p:txBody>
      </p:sp>
    </p:spTree>
    <p:extLst>
      <p:ext uri="{BB962C8B-B14F-4D97-AF65-F5344CB8AC3E}">
        <p14:creationId xmlns:p14="http://schemas.microsoft.com/office/powerpoint/2010/main" val="361370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use of placebo in RCT</a:t>
            </a:r>
          </a:p>
          <a:p>
            <a:r>
              <a:rPr lang="en-US" err="1">
                <a:cs typeface="Calibri"/>
              </a:rPr>
              <a:t>Tuskeegee</a:t>
            </a:r>
            <a:r>
              <a:rPr lang="en-US">
                <a:cs typeface="Calibri"/>
              </a:rPr>
              <a:t> airmen study</a:t>
            </a:r>
          </a:p>
          <a:p>
            <a:r>
              <a:rPr lang="en-US">
                <a:cs typeface="Calibri"/>
              </a:rPr>
              <a:t>Pregnancy as a protected class for research.  (does this slow learning for women as study subjects</a:t>
            </a:r>
          </a:p>
          <a:p>
            <a:endParaRPr lang="en-US">
              <a:cs typeface="Calibri"/>
            </a:endParaRPr>
          </a:p>
        </p:txBody>
      </p:sp>
      <p:sp>
        <p:nvSpPr>
          <p:cNvPr id="4" name="Slide Number Placeholder 3"/>
          <p:cNvSpPr>
            <a:spLocks noGrp="1"/>
          </p:cNvSpPr>
          <p:nvPr>
            <p:ph type="sldNum" sz="quarter" idx="5"/>
          </p:nvPr>
        </p:nvSpPr>
        <p:spPr/>
        <p:txBody>
          <a:bodyPr/>
          <a:lstStyle/>
          <a:p>
            <a:fld id="{3405E0FA-F2C0-E644-A2AB-B1DCBFC3D38A}" type="slidenum">
              <a:rPr lang="en-US" smtClean="0"/>
              <a:t>73</a:t>
            </a:fld>
            <a:endParaRPr lang="en-US"/>
          </a:p>
        </p:txBody>
      </p:sp>
    </p:spTree>
    <p:extLst>
      <p:ext uri="{BB962C8B-B14F-4D97-AF65-F5344CB8AC3E}">
        <p14:creationId xmlns:p14="http://schemas.microsoft.com/office/powerpoint/2010/main" val="2305071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that a user’s judgment about a feature may change after they learn how using the feature might affect the decision outcomes. For instance, a user who initially considered a feature unfair for use in predicting recidivism risk might change their mind and deem the feature fair to use after learning that using the feature significantly improves the accuracy of prediction. Similarly, learning that using a feature might increase or decrease disparity in decision outcomes for different demographic groups (e.g., whites vs. blacks or men vs. women) might make a user change their opinion on the fairness of using that feature in decision making.</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74</a:t>
            </a:fld>
            <a:endParaRPr lang="en-US"/>
          </a:p>
        </p:txBody>
      </p:sp>
    </p:spTree>
    <p:extLst>
      <p:ext uri="{BB962C8B-B14F-4D97-AF65-F5344CB8AC3E}">
        <p14:creationId xmlns:p14="http://schemas.microsoft.com/office/powerpoint/2010/main" val="1193629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75</a:t>
            </a:fld>
            <a:endParaRPr lang="en-US"/>
          </a:p>
        </p:txBody>
      </p:sp>
    </p:spTree>
    <p:extLst>
      <p:ext uri="{BB962C8B-B14F-4D97-AF65-F5344CB8AC3E}">
        <p14:creationId xmlns:p14="http://schemas.microsoft.com/office/powerpoint/2010/main" val="687341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present the accuracy of each of 512 classifiers in Figure 1 against the three notions of fairness: feature-</a:t>
            </a:r>
            <a:r>
              <a:rPr lang="en-US" err="1"/>
              <a:t>apriori</a:t>
            </a:r>
            <a:r>
              <a:rPr lang="en-US"/>
              <a:t> fairness, feature-accuracy fairness and feature-disparity fairness for our results. We make the following interesting observations: First, for very low value of process fairness (vertically spread cluster on the left side in all three figures), one could achieve almost all possible values of accuracy. Upon further investigation, we find out that the these clusters correspond to the classifiers when features judged to be highly unfair (gender, race and age) are present in the classifier feature set</a:t>
            </a:r>
          </a:p>
          <a:p>
            <a:endParaRPr lang="en-US"/>
          </a:p>
          <a:p>
            <a:r>
              <a:rPr lang="en-US"/>
              <a:t>It is possible to achieve high accuracy or high process fairness, but not both simultaneously.</a:t>
            </a:r>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76</a:t>
            </a:fld>
            <a:endParaRPr lang="en-US"/>
          </a:p>
        </p:txBody>
      </p:sp>
    </p:spTree>
    <p:extLst>
      <p:ext uri="{BB962C8B-B14F-4D97-AF65-F5344CB8AC3E}">
        <p14:creationId xmlns:p14="http://schemas.microsoft.com/office/powerpoint/2010/main" val="9707614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for example, training a medical diagnostic using a dataset with sensitive attributes such as age, gender and ethnicity. In this case, a model that ignores group membership may not be beneficent as it may impose inevitable performance trade-offs between heterogeneous groups</a:t>
            </a:r>
          </a:p>
          <a:p>
            <a:endParaRPr lang="en-US"/>
          </a:p>
          <a:p>
            <a:r>
              <a:rPr lang="en-US"/>
              <a:t>Decoupling is a simple technique that will recover the most accurate model for each group in an ideal setting where we are given unlimited data. In practice, however, it must be used with care since it may harm groups with insufficient data.</a:t>
            </a:r>
          </a:p>
        </p:txBody>
      </p:sp>
      <p:sp>
        <p:nvSpPr>
          <p:cNvPr id="4" name="Slide Number Placeholder 3"/>
          <p:cNvSpPr>
            <a:spLocks noGrp="1"/>
          </p:cNvSpPr>
          <p:nvPr>
            <p:ph type="sldNum" sz="quarter" idx="5"/>
          </p:nvPr>
        </p:nvSpPr>
        <p:spPr/>
        <p:txBody>
          <a:bodyPr/>
          <a:lstStyle/>
          <a:p>
            <a:fld id="{3405E0FA-F2C0-E644-A2AB-B1DCBFC3D38A}" type="slidenum">
              <a:rPr lang="en-US" smtClean="0"/>
              <a:t>77</a:t>
            </a:fld>
            <a:endParaRPr lang="en-US"/>
          </a:p>
        </p:txBody>
      </p:sp>
    </p:spTree>
    <p:extLst>
      <p:ext uri="{BB962C8B-B14F-4D97-AF65-F5344CB8AC3E}">
        <p14:creationId xmlns:p14="http://schemas.microsoft.com/office/powerpoint/2010/main" val="142396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goal of the predictor is to prevent the adversary from doing this</a:t>
            </a:r>
          </a:p>
        </p:txBody>
      </p:sp>
      <p:sp>
        <p:nvSpPr>
          <p:cNvPr id="4" name="Slide Number Placeholder 3"/>
          <p:cNvSpPr>
            <a:spLocks noGrp="1"/>
          </p:cNvSpPr>
          <p:nvPr>
            <p:ph type="sldNum" sz="quarter" idx="5"/>
          </p:nvPr>
        </p:nvSpPr>
        <p:spPr/>
        <p:txBody>
          <a:bodyPr/>
          <a:lstStyle/>
          <a:p>
            <a:fld id="{3405E0FA-F2C0-E644-A2AB-B1DCBFC3D38A}" type="slidenum">
              <a:rPr lang="en-US" smtClean="0"/>
              <a:t>78</a:t>
            </a:fld>
            <a:endParaRPr lang="en-US"/>
          </a:p>
        </p:txBody>
      </p:sp>
    </p:spTree>
    <p:extLst>
      <p:ext uri="{BB962C8B-B14F-4D97-AF65-F5344CB8AC3E}">
        <p14:creationId xmlns:p14="http://schemas.microsoft.com/office/powerpoint/2010/main" val="13101471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28600">
              <a:lnSpc>
                <a:spcPct val="90000"/>
              </a:lnSpc>
              <a:spcAft>
                <a:spcPts val="600"/>
              </a:spcAft>
              <a:buFont typeface="Arial,Sans-Serif"/>
              <a:buChar char="•"/>
            </a:pPr>
            <a:r>
              <a:rPr lang="en-US"/>
              <a:t>Review the goal of the ML model with diverse and representative stakeholders</a:t>
            </a:r>
          </a:p>
          <a:p>
            <a:pPr marL="285750" indent="-228600">
              <a:lnSpc>
                <a:spcPct val="90000"/>
              </a:lnSpc>
              <a:spcAft>
                <a:spcPts val="600"/>
              </a:spcAft>
              <a:buFont typeface="Arial,Sans-Serif"/>
              <a:buChar char="•"/>
            </a:pPr>
            <a:r>
              <a:rPr lang="en-US"/>
              <a:t>Discuss ethical concerns about model use and / or misuse</a:t>
            </a:r>
            <a:endParaRPr lang="en-US">
              <a:cs typeface="Calibri"/>
            </a:endParaRPr>
          </a:p>
          <a:p>
            <a:pPr marL="285750" indent="-228600">
              <a:lnSpc>
                <a:spcPct val="90000"/>
              </a:lnSpc>
              <a:spcAft>
                <a:spcPts val="600"/>
              </a:spcAft>
              <a:buFont typeface="Arial,Sans-Serif"/>
              <a:buChar char="•"/>
            </a:pPr>
            <a:r>
              <a:rPr lang="en-US"/>
              <a:t>Determine which features and which patient groups should be considered protected or surrogates of protected</a:t>
            </a:r>
            <a:endParaRPr lang="en-US">
              <a:cs typeface="Calibri"/>
            </a:endParaRPr>
          </a:p>
          <a:p>
            <a:pPr marL="285750" indent="-228600">
              <a:lnSpc>
                <a:spcPct val="90000"/>
              </a:lnSpc>
              <a:spcAft>
                <a:spcPts val="600"/>
              </a:spcAft>
              <a:buFont typeface="Arial,Sans-Serif"/>
              <a:buChar char="•"/>
            </a:pPr>
            <a:r>
              <a:rPr lang="en-US"/>
              <a:t>Assess if the protected groups are adequately represented.</a:t>
            </a:r>
          </a:p>
        </p:txBody>
      </p:sp>
      <p:sp>
        <p:nvSpPr>
          <p:cNvPr id="4" name="Slide Number Placeholder 3"/>
          <p:cNvSpPr>
            <a:spLocks noGrp="1"/>
          </p:cNvSpPr>
          <p:nvPr>
            <p:ph type="sldNum" sz="quarter" idx="5"/>
          </p:nvPr>
        </p:nvSpPr>
        <p:spPr/>
        <p:txBody>
          <a:bodyPr/>
          <a:lstStyle/>
          <a:p>
            <a:fld id="{3405E0FA-F2C0-E644-A2AB-B1DCBFC3D38A}" type="slidenum">
              <a:rPr lang="en-US" smtClean="0"/>
              <a:t>80</a:t>
            </a:fld>
            <a:endParaRPr lang="en-US"/>
          </a:p>
        </p:txBody>
      </p:sp>
    </p:spTree>
    <p:extLst>
      <p:ext uri="{BB962C8B-B14F-4D97-AF65-F5344CB8AC3E}">
        <p14:creationId xmlns:p14="http://schemas.microsoft.com/office/powerpoint/2010/main" val="2708607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prior work [14], I recount three ways in which existing injustice causes key assumptions of these measures of fairness fail: (a) historical injustice, (b) unmodelled injustice, and (c) the legitimacy of using sensitive attributes to rectify both kinds of injustice [</a:t>
            </a:r>
            <a:r>
              <a:rPr lang="en-US" err="1"/>
              <a:t>Glymour</a:t>
            </a:r>
            <a:r>
              <a:rPr lang="en-US"/>
              <a:t> et al 2019]</a:t>
            </a:r>
          </a:p>
        </p:txBody>
      </p:sp>
      <p:sp>
        <p:nvSpPr>
          <p:cNvPr id="4" name="Slide Number Placeholder 3"/>
          <p:cNvSpPr>
            <a:spLocks noGrp="1"/>
          </p:cNvSpPr>
          <p:nvPr>
            <p:ph type="sldNum" sz="quarter" idx="5"/>
          </p:nvPr>
        </p:nvSpPr>
        <p:spPr/>
        <p:txBody>
          <a:bodyPr/>
          <a:lstStyle/>
          <a:p>
            <a:fld id="{3405E0FA-F2C0-E644-A2AB-B1DCBFC3D38A}" type="slidenum">
              <a:rPr lang="en-US" smtClean="0"/>
              <a:t>81</a:t>
            </a:fld>
            <a:endParaRPr lang="en-US"/>
          </a:p>
        </p:txBody>
      </p:sp>
    </p:spTree>
    <p:extLst>
      <p:ext uri="{BB962C8B-B14F-4D97-AF65-F5344CB8AC3E}">
        <p14:creationId xmlns:p14="http://schemas.microsoft.com/office/powerpoint/2010/main" val="369814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xfrm>
            <a:off x="381000" y="685800"/>
            <a:ext cx="6096000" cy="3429000"/>
          </a:xfrm>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r>
              <a:t>This is one view of that future of healthcare AI</a:t>
            </a:r>
            <a:r>
              <a:rPr lang="en-US"/>
              <a:t>. X axis is time and the Y axis is the amount of automation or as I like to call it Assistive Intelligence</a:t>
            </a:r>
          </a:p>
          <a:p>
            <a:r>
              <a:t>Today we live in a world of rule-based systems shown in grey. Increasingly in the coming decade we </a:t>
            </a:r>
            <a:r>
              <a:rPr lang="en-US"/>
              <a:t>are already noticing </a:t>
            </a:r>
            <a:r>
              <a:t>the use of machine learning in systems for diagnostic decision support tools. In another two decades or even sooner we will see autonomous ventilators and AI driven insulin pumps that will be clinically approved. The era of proactive intervention will subsume the inefficiencies of reactive guidance.</a:t>
            </a:r>
          </a:p>
        </p:txBody>
      </p:sp>
    </p:spTree>
    <p:extLst>
      <p:ext uri="{BB962C8B-B14F-4D97-AF65-F5344CB8AC3E}">
        <p14:creationId xmlns:p14="http://schemas.microsoft.com/office/powerpoint/2010/main" val="1230055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can tell this is fantastic effort to not just bring the field of Fair and Bias free ML in healthcare under one roof but to make it real with implementation backed release of this library. Today we covered a lot! We began our tutorial with the foundations of Fairness in Healthcare. We developed a working definition and framework of Fairness and how to measure fairness in healthcare. We then discussed operational issues with healthcare examples of the pros and cons of each approach. This also helped us see the fairness techniques across the pipeline of ML implementation. </a:t>
            </a:r>
          </a:p>
          <a:p>
            <a:r>
              <a:rPr lang="en-US"/>
              <a:t>But much remains to be done in this field. Here are a few things we can do together. (next slide please)</a:t>
            </a:r>
          </a:p>
        </p:txBody>
      </p:sp>
      <p:sp>
        <p:nvSpPr>
          <p:cNvPr id="4" name="Slide Number Placeholder 3"/>
          <p:cNvSpPr>
            <a:spLocks noGrp="1"/>
          </p:cNvSpPr>
          <p:nvPr>
            <p:ph type="sldNum" sz="quarter" idx="5"/>
          </p:nvPr>
        </p:nvSpPr>
        <p:spPr/>
        <p:txBody>
          <a:bodyPr/>
          <a:lstStyle/>
          <a:p>
            <a:fld id="{3405E0FA-F2C0-E644-A2AB-B1DCBFC3D38A}" type="slidenum">
              <a:rPr lang="en-US" smtClean="0"/>
              <a:t>93</a:t>
            </a:fld>
            <a:endParaRPr lang="en-US"/>
          </a:p>
        </p:txBody>
      </p:sp>
    </p:spTree>
    <p:extLst>
      <p:ext uri="{BB962C8B-B14F-4D97-AF65-F5344CB8AC3E}">
        <p14:creationId xmlns:p14="http://schemas.microsoft.com/office/powerpoint/2010/main" val="890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94</a:t>
            </a:fld>
            <a:endParaRPr lang="en-US"/>
          </a:p>
        </p:txBody>
      </p:sp>
    </p:spTree>
    <p:extLst>
      <p:ext uri="{BB962C8B-B14F-4D97-AF65-F5344CB8AC3E}">
        <p14:creationId xmlns:p14="http://schemas.microsoft.com/office/powerpoint/2010/main" val="13063647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95</a:t>
            </a:fld>
            <a:endParaRPr lang="en-US"/>
          </a:p>
        </p:txBody>
      </p:sp>
    </p:spTree>
    <p:extLst>
      <p:ext uri="{BB962C8B-B14F-4D97-AF65-F5344CB8AC3E}">
        <p14:creationId xmlns:p14="http://schemas.microsoft.com/office/powerpoint/2010/main" val="2419181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organizations and non-profit are focused on Fairness but none exclusively focused on Healthcare AI</a:t>
            </a:r>
          </a:p>
        </p:txBody>
      </p:sp>
      <p:sp>
        <p:nvSpPr>
          <p:cNvPr id="4" name="Slide Number Placeholder 3"/>
          <p:cNvSpPr>
            <a:spLocks noGrp="1"/>
          </p:cNvSpPr>
          <p:nvPr>
            <p:ph type="sldNum" sz="quarter" idx="5"/>
          </p:nvPr>
        </p:nvSpPr>
        <p:spPr/>
        <p:txBody>
          <a:bodyPr/>
          <a:lstStyle/>
          <a:p>
            <a:fld id="{527484F7-BDFF-C344-AB64-7C63510DABD1}" type="slidenum">
              <a:rPr lang="en-US" smtClean="0"/>
              <a:t>96</a:t>
            </a:fld>
            <a:endParaRPr lang="en-US"/>
          </a:p>
        </p:txBody>
      </p:sp>
    </p:spTree>
    <p:extLst>
      <p:ext uri="{BB962C8B-B14F-4D97-AF65-F5344CB8AC3E}">
        <p14:creationId xmlns:p14="http://schemas.microsoft.com/office/powerpoint/2010/main" val="27411323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number of libraries are available for measuring bias in ML models. We mainly looked at libraries which allowed for comparison of multiple metrics and algorithms for mitigation.</a:t>
            </a:r>
          </a:p>
          <a:p>
            <a:endParaRPr lang="en-US"/>
          </a:p>
          <a:p>
            <a:r>
              <a:rPr lang="en-US"/>
              <a:t>Ask the audience to suggest if there prominent libraries that may be missing</a:t>
            </a:r>
          </a:p>
        </p:txBody>
      </p:sp>
      <p:sp>
        <p:nvSpPr>
          <p:cNvPr id="4" name="Slide Number Placeholder 3"/>
          <p:cNvSpPr>
            <a:spLocks noGrp="1"/>
          </p:cNvSpPr>
          <p:nvPr>
            <p:ph type="sldNum" sz="quarter" idx="5"/>
          </p:nvPr>
        </p:nvSpPr>
        <p:spPr/>
        <p:txBody>
          <a:bodyPr/>
          <a:lstStyle/>
          <a:p>
            <a:fld id="{527484F7-BDFF-C344-AB64-7C63510DABD1}" type="slidenum">
              <a:rPr lang="en-US" smtClean="0"/>
              <a:t>97</a:t>
            </a:fld>
            <a:endParaRPr lang="en-US"/>
          </a:p>
        </p:txBody>
      </p:sp>
    </p:spTree>
    <p:extLst>
      <p:ext uri="{BB962C8B-B14F-4D97-AF65-F5344CB8AC3E}">
        <p14:creationId xmlns:p14="http://schemas.microsoft.com/office/powerpoint/2010/main" val="42219919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99</a:t>
            </a:fld>
            <a:endParaRPr lang="en-US"/>
          </a:p>
        </p:txBody>
      </p:sp>
    </p:spTree>
    <p:extLst>
      <p:ext uri="{BB962C8B-B14F-4D97-AF65-F5344CB8AC3E}">
        <p14:creationId xmlns:p14="http://schemas.microsoft.com/office/powerpoint/2010/main" val="3789087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102</a:t>
            </a:fld>
            <a:endParaRPr lang="en-US"/>
          </a:p>
        </p:txBody>
      </p:sp>
    </p:spTree>
    <p:extLst>
      <p:ext uri="{BB962C8B-B14F-4D97-AF65-F5344CB8AC3E}">
        <p14:creationId xmlns:p14="http://schemas.microsoft.com/office/powerpoint/2010/main" val="420428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Over the last decade I’ve worked closely with numerous health systems across the </a:t>
            </a:r>
            <a:r>
              <a:rPr lang="en-US"/>
              <a:t>world</a:t>
            </a:r>
            <a:r>
              <a:t> and realized that every stage of the continuum of care, from birth to death </a:t>
            </a:r>
            <a:r>
              <a:rPr lang="en-US"/>
              <a:t>and everything in between, </a:t>
            </a:r>
            <a:r>
              <a:t>has a corresponding objective function</a:t>
            </a:r>
            <a:r>
              <a:rPr lang="en-US"/>
              <a:t>. In fact every prediction problem in healthcare has multiple objective functions depending on who the user or end consumer of the model output is: clinician prescribing labs, nurse practitioner raising an alarm for code blue, a social worker helping a diabetes patient get screened regularly to patients themselves who may be nudged differently by their </a:t>
            </a:r>
            <a:r>
              <a:rPr lang="en-US" err="1"/>
              <a:t>fitbit</a:t>
            </a:r>
            <a:r>
              <a:rPr lang="en-US"/>
              <a:t> and apple watches depending on when they last went for a run. AI will integrate and </a:t>
            </a:r>
            <a:r>
              <a:t>interfere with the practice of medicine</a:t>
            </a:r>
            <a:r>
              <a:rPr lang="en-US"/>
              <a:t>.</a:t>
            </a:r>
            <a:r>
              <a:t> </a:t>
            </a:r>
            <a:r>
              <a:rPr lang="en-US"/>
              <a:t>S</a:t>
            </a:r>
            <a:r>
              <a:t>o we must </a:t>
            </a:r>
            <a:r>
              <a:rPr lang="en-US"/>
              <a:t>now </a:t>
            </a:r>
            <a:r>
              <a:t>be very careful in how we create solutions for</a:t>
            </a:r>
            <a:r>
              <a:rPr lang="en-US"/>
              <a:t> healthcare</a:t>
            </a:r>
            <a:r>
              <a:t>.</a:t>
            </a:r>
          </a:p>
        </p:txBody>
      </p:sp>
    </p:spTree>
    <p:extLst>
      <p:ext uri="{BB962C8B-B14F-4D97-AF65-F5344CB8AC3E}">
        <p14:creationId xmlns:p14="http://schemas.microsoft.com/office/powerpoint/2010/main" val="1442368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one of the things we have to be very careful about is what Dr. Martin Luther King Jr. was highlighting 54 years ago.. He said - to quote “ Of all the forms of inequality, injustice in health is the most shocking and inhuman..</a:t>
            </a:r>
          </a:p>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12</a:t>
            </a:fld>
            <a:endParaRPr lang="en-US"/>
          </a:p>
        </p:txBody>
      </p:sp>
    </p:spTree>
    <p:extLst>
      <p:ext uri="{BB962C8B-B14F-4D97-AF65-F5344CB8AC3E}">
        <p14:creationId xmlns:p14="http://schemas.microsoft.com/office/powerpoint/2010/main" val="54293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an emergency room on a Monday morning in a large US city downtown. Amongst other patients with severe wounds and trauma waiting to be seen by an attending physician, are three patients with mild chest pain also waiting. Now imagine the triage nurse is using your AI model to help her bring to attention the most severe patient. It has been shown in numerous studies that rule based systems that don’t use ML have a very low precision for such problems, so the hospital is now using a more precise ML algorithm to help streamline the flow and improve outcomes. After using the system for a few months there seems to be a problem. The model always fails to correctly risk stratify the severity of illness for a specific race and gender when trying to select who to prioritize. This is </a:t>
            </a:r>
            <a:r>
              <a:rPr lang="en-US" err="1"/>
              <a:t>inspite</a:t>
            </a:r>
            <a:r>
              <a:rPr lang="en-US"/>
              <a:t> of having recent data on which the model was trained. This problem is very real. The city is Chicago and the model was later revised when we realized that chest pain factors we were using were from prior studies that did not include any black males. Bias, discrimination and unfair practices in healthcare are not hypothetical. </a:t>
            </a:r>
          </a:p>
        </p:txBody>
      </p:sp>
      <p:sp>
        <p:nvSpPr>
          <p:cNvPr id="4" name="Slide Number Placeholder 3"/>
          <p:cNvSpPr>
            <a:spLocks noGrp="1"/>
          </p:cNvSpPr>
          <p:nvPr>
            <p:ph type="sldNum" sz="quarter" idx="5"/>
          </p:nvPr>
        </p:nvSpPr>
        <p:spPr/>
        <p:txBody>
          <a:bodyPr/>
          <a:lstStyle/>
          <a:p>
            <a:fld id="{527484F7-BDFF-C344-AB64-7C63510DABD1}" type="slidenum">
              <a:rPr lang="en-US" smtClean="0"/>
              <a:t>13</a:t>
            </a:fld>
            <a:endParaRPr lang="en-US"/>
          </a:p>
        </p:txBody>
      </p:sp>
    </p:spTree>
    <p:extLst>
      <p:ext uri="{BB962C8B-B14F-4D97-AF65-F5344CB8AC3E}">
        <p14:creationId xmlns:p14="http://schemas.microsoft.com/office/powerpoint/2010/main" val="133908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2247-1923-BD43-927A-88D2D2006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74C052-AAB7-0944-9636-136870D93B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51A2D9-7F68-5841-A0D0-40AA3B682FEA}"/>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5" name="Footer Placeholder 4">
            <a:extLst>
              <a:ext uri="{FF2B5EF4-FFF2-40B4-BE49-F238E27FC236}">
                <a16:creationId xmlns:a16="http://schemas.microsoft.com/office/drawing/2014/main" id="{D357412D-94D3-B242-8124-7ED9FB29E9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FCFC9-938B-EA4F-ADE7-87446EAFBABE}"/>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50629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C2F8-876E-2948-A450-F125B706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AD44D8-D395-204C-AA50-E4103657A0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AD611-33C8-DC49-9165-F95D7D3911CB}"/>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5" name="Footer Placeholder 4">
            <a:extLst>
              <a:ext uri="{FF2B5EF4-FFF2-40B4-BE49-F238E27FC236}">
                <a16:creationId xmlns:a16="http://schemas.microsoft.com/office/drawing/2014/main" id="{0A4BECCA-0F9A-3A4E-8B43-6D10970C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935E3-CEF8-2543-9AA4-98FBF8D54DE8}"/>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1703073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D7D85-94A2-3E48-8381-55E6A0B0D1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B648E2-8FF7-E34C-9BBA-9C6143887C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0BED3-229D-3D48-BDE4-FE1C11A02E39}"/>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5" name="Footer Placeholder 4">
            <a:extLst>
              <a:ext uri="{FF2B5EF4-FFF2-40B4-BE49-F238E27FC236}">
                <a16:creationId xmlns:a16="http://schemas.microsoft.com/office/drawing/2014/main" id="{606525B1-9A18-7041-AC30-D3271A249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E13FC-7E24-E14D-9589-CA751D2B5676}"/>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76855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_graphic">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pic>
        <p:nvPicPr>
          <p:cNvPr id="11" name="Picture 10">
            <a:extLst>
              <a:ext uri="{FF2B5EF4-FFF2-40B4-BE49-F238E27FC236}">
                <a16:creationId xmlns:a16="http://schemas.microsoft.com/office/drawing/2014/main" id="{6B1C8007-8B45-6040-9CEA-A5826E055B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1371" y="6239117"/>
            <a:ext cx="413527" cy="413527"/>
          </a:xfrm>
          <a:prstGeom prst="rect">
            <a:avLst/>
          </a:prstGeom>
        </p:spPr>
      </p:pic>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91440"/>
          </a:xfrm>
          <a:prstGeom prst="rect">
            <a:avLst/>
          </a:prstGeom>
        </p:spPr>
      </p:pic>
      <p:grpSp>
        <p:nvGrpSpPr>
          <p:cNvPr id="7" name="Group 6">
            <a:extLst>
              <a:ext uri="{FF2B5EF4-FFF2-40B4-BE49-F238E27FC236}">
                <a16:creationId xmlns:a16="http://schemas.microsoft.com/office/drawing/2014/main" id="{09D7161D-38AE-6C42-A4C3-ED0840606CDA}"/>
              </a:ext>
            </a:extLst>
          </p:cNvPr>
          <p:cNvGrpSpPr/>
          <p:nvPr userDrawn="1"/>
        </p:nvGrpSpPr>
        <p:grpSpPr>
          <a:xfrm>
            <a:off x="978316" y="5116749"/>
            <a:ext cx="11233394" cy="1744431"/>
            <a:chOff x="978316" y="3752996"/>
            <a:chExt cx="11233394" cy="1744431"/>
          </a:xfrm>
        </p:grpSpPr>
        <p:pic>
          <p:nvPicPr>
            <p:cNvPr id="10" name="Picture 9">
              <a:extLst>
                <a:ext uri="{FF2B5EF4-FFF2-40B4-BE49-F238E27FC236}">
                  <a16:creationId xmlns:a16="http://schemas.microsoft.com/office/drawing/2014/main" id="{868A3840-DBFC-5C45-AA90-77F29326BB8F}"/>
                </a:ext>
              </a:extLst>
            </p:cNvPr>
            <p:cNvPicPr>
              <a:picLocks noChangeAspect="1"/>
            </p:cNvPicPr>
            <p:nvPr userDrawn="1"/>
          </p:nvPicPr>
          <p:blipFill rotWithShape="1">
            <a:blip r:embed="rId4" cstate="screen">
              <a:alphaModFix amt="7000"/>
              <a:extLst>
                <a:ext uri="{BEBA8EAE-BF5A-486C-A8C5-ECC9F3942E4B}">
                  <a14:imgProps xmlns:a14="http://schemas.microsoft.com/office/drawing/2010/main">
                    <a14:imgLayer r:embed="rId5">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13" name="Picture 12">
              <a:extLst>
                <a:ext uri="{FF2B5EF4-FFF2-40B4-BE49-F238E27FC236}">
                  <a16:creationId xmlns:a16="http://schemas.microsoft.com/office/drawing/2014/main" id="{319760F7-7C21-0944-9D79-1D11427ED33A}"/>
                </a:ext>
              </a:extLst>
            </p:cNvPr>
            <p:cNvPicPr>
              <a:picLocks noChangeAspect="1"/>
            </p:cNvPicPr>
            <p:nvPr userDrawn="1"/>
          </p:nvPicPr>
          <p:blipFill rotWithShape="1">
            <a:blip r:embed="rId6" cstate="hqprint">
              <a:alphaModFix amt="12000"/>
              <a:extLst>
                <a:ext uri="{BEBA8EAE-BF5A-486C-A8C5-ECC9F3942E4B}">
                  <a14:imgProps xmlns:a14="http://schemas.microsoft.com/office/drawing/2010/main">
                    <a14:imgLayer r:embed="rId7">
                      <a14:imgEffect>
                        <a14:colorTemperature colorTemp="2958"/>
                      </a14:imgEffect>
                    </a14:imgLayer>
                  </a14:imgProps>
                </a:ext>
                <a:ext uri="{28A0092B-C50C-407E-A947-70E740481C1C}">
                  <a14:useLocalDpi xmlns:a14="http://schemas.microsoft.com/office/drawing/2010/main"/>
                </a:ext>
              </a:extLst>
            </a:blip>
            <a:srcRect/>
            <a:stretch/>
          </p:blipFill>
          <p:spPr>
            <a:xfrm>
              <a:off x="1900027" y="3833219"/>
              <a:ext cx="10311683" cy="1664208"/>
            </a:xfrm>
            <a:prstGeom prst="rect">
              <a:avLst/>
            </a:prstGeom>
          </p:spPr>
        </p:pic>
      </p:grpSp>
      <p:sp>
        <p:nvSpPr>
          <p:cNvPr id="2" name="Slide Number Placeholder 1">
            <a:extLst>
              <a:ext uri="{FF2B5EF4-FFF2-40B4-BE49-F238E27FC236}">
                <a16:creationId xmlns:a16="http://schemas.microsoft.com/office/drawing/2014/main" id="{D662816E-0079-1C4A-A6D2-0D62A575478F}"/>
              </a:ext>
            </a:extLst>
          </p:cNvPr>
          <p:cNvSpPr>
            <a:spLocks noGrp="1"/>
          </p:cNvSpPr>
          <p:nvPr>
            <p:ph type="sldNum" sz="quarter" idx="10"/>
          </p:nvPr>
        </p:nvSpPr>
        <p:spPr/>
        <p:txBody>
          <a:bodyPr/>
          <a:lstStyle/>
          <a:p>
            <a:fld id="{427360CF-CBFE-C048-8FAB-9054BBF4B9C5}" type="slidenum">
              <a:rPr lang="en-US" smtClean="0"/>
              <a:t>‹#›</a:t>
            </a:fld>
            <a:endParaRPr lang="en-US"/>
          </a:p>
        </p:txBody>
      </p:sp>
    </p:spTree>
    <p:extLst>
      <p:ext uri="{BB962C8B-B14F-4D97-AF65-F5344CB8AC3E}">
        <p14:creationId xmlns:p14="http://schemas.microsoft.com/office/powerpoint/2010/main" val="533785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8F6"/>
        </a:solid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416969" y="2268141"/>
            <a:ext cx="7358063" cy="2321719"/>
          </a:xfrm>
          <a:prstGeom prst="rect">
            <a:avLst/>
          </a:prstGeom>
        </p:spPr>
        <p:txBody>
          <a:bodyPr lIns="71437" tIns="71437" rIns="71437" bIns="71437"/>
          <a:lstStyle>
            <a:lvl1pPr algn="ctr" defTabSz="410766">
              <a:lnSpc>
                <a:spcPct val="100000"/>
              </a:lnSpc>
              <a:defRPr sz="5600">
                <a:latin typeface="+mn-lt"/>
                <a:ea typeface="+mn-ea"/>
                <a:cs typeface="+mn-cs"/>
                <a:sym typeface="Helvetica Light"/>
              </a:defRPr>
            </a:lvl1pPr>
          </a:lstStyle>
          <a:p>
            <a:r>
              <a:t>Title Text</a:t>
            </a:r>
          </a:p>
        </p:txBody>
      </p:sp>
      <p:sp>
        <p:nvSpPr>
          <p:cNvPr id="31" name="Slide Number"/>
          <p:cNvSpPr txBox="1">
            <a:spLocks noGrp="1"/>
          </p:cNvSpPr>
          <p:nvPr>
            <p:ph type="sldNum" sz="quarter" idx="2"/>
          </p:nvPr>
        </p:nvSpPr>
        <p:spPr>
          <a:xfrm>
            <a:off x="5967907" y="6505277"/>
            <a:ext cx="247257" cy="255588"/>
          </a:xfrm>
          <a:prstGeom prst="rect">
            <a:avLst/>
          </a:prstGeom>
        </p:spPr>
        <p:txBody>
          <a:bodyPr lIns="71437" tIns="71437" rIns="71437" bIns="71437" anchor="t"/>
          <a:lstStyle>
            <a:lvl1pPr algn="ctr" defTabSz="410766">
              <a:defRPr>
                <a:solidFill>
                  <a:srgbClr val="000000"/>
                </a:solidFill>
                <a:latin typeface="+mn-lt"/>
                <a:ea typeface="+mn-ea"/>
                <a:cs typeface="+mn-cs"/>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50702642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1" name="Picture 10">
            <a:extLst>
              <a:ext uri="{FF2B5EF4-FFF2-40B4-BE49-F238E27FC236}">
                <a16:creationId xmlns:a16="http://schemas.microsoft.com/office/drawing/2014/main" id="{6B1C8007-8B45-6040-9CEA-A5826E055B6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1371" y="6239117"/>
            <a:ext cx="413527" cy="413527"/>
          </a:xfrm>
          <a:prstGeom prst="rect">
            <a:avLst/>
          </a:prstGeom>
        </p:spPr>
      </p:pic>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12192000" cy="91440"/>
          </a:xfrm>
          <a:prstGeom prst="rect">
            <a:avLst/>
          </a:prstGeom>
        </p:spPr>
      </p:pic>
    </p:spTree>
    <p:extLst>
      <p:ext uri="{BB962C8B-B14F-4D97-AF65-F5344CB8AC3E}">
        <p14:creationId xmlns:p14="http://schemas.microsoft.com/office/powerpoint/2010/main" val="2769657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889000" y="1149350"/>
            <a:ext cx="10414000" cy="2324100"/>
          </a:xfrm>
          <a:prstGeom prst="rect">
            <a:avLst/>
          </a:prstGeom>
        </p:spPr>
        <p:txBody>
          <a:bodyPr lIns="50800" tIns="50800" rIns="50800" bIns="50800" anchor="b"/>
          <a:lstStyle>
            <a:lvl1pPr algn="ctr" defTabSz="412750">
              <a:lnSpc>
                <a:spcPct val="100000"/>
              </a:lnSpc>
              <a:defRPr sz="5600">
                <a:latin typeface="Helvetica Neue Medium"/>
                <a:ea typeface="Helvetica Neue Medium"/>
                <a:cs typeface="Helvetica Neue Medium"/>
                <a:sym typeface="Helvetica Neue Medium"/>
              </a:defRPr>
            </a:lvl1pPr>
          </a:lstStyle>
          <a:p>
            <a:r>
              <a:t>Title Text</a:t>
            </a:r>
          </a:p>
        </p:txBody>
      </p:sp>
      <p:sp>
        <p:nvSpPr>
          <p:cNvPr id="176" name="Body Level One…"/>
          <p:cNvSpPr txBox="1">
            <a:spLocks noGrp="1"/>
          </p:cNvSpPr>
          <p:nvPr>
            <p:ph type="body" sz="quarter" idx="1"/>
          </p:nvPr>
        </p:nvSpPr>
        <p:spPr>
          <a:xfrm>
            <a:off x="889000" y="3536950"/>
            <a:ext cx="10414000" cy="793750"/>
          </a:xfrm>
          <a:prstGeom prst="rect">
            <a:avLst/>
          </a:prstGeom>
        </p:spPr>
        <p:txBody>
          <a:bodyPr lIns="50800" tIns="50800" rIns="50800" bIns="50800"/>
          <a:lstStyle>
            <a:lvl1pPr marL="0" indent="0" algn="ctr" defTabSz="412750">
              <a:lnSpc>
                <a:spcPct val="100000"/>
              </a:lnSpc>
              <a:spcBef>
                <a:spcPts val="0"/>
              </a:spcBef>
              <a:buSzTx/>
              <a:buFontTx/>
              <a:buNone/>
              <a:defRPr sz="2700">
                <a:latin typeface="Helvetica Neue"/>
                <a:ea typeface="Helvetica Neue"/>
                <a:cs typeface="Helvetica Neue"/>
                <a:sym typeface="Helvetica Neue"/>
              </a:defRPr>
            </a:lvl1pPr>
            <a:lvl2pPr marL="0" indent="0" algn="ctr" defTabSz="412750">
              <a:lnSpc>
                <a:spcPct val="100000"/>
              </a:lnSpc>
              <a:spcBef>
                <a:spcPts val="0"/>
              </a:spcBef>
              <a:buSzTx/>
              <a:buFontTx/>
              <a:buNone/>
              <a:defRPr sz="2700">
                <a:latin typeface="Helvetica Neue"/>
                <a:ea typeface="Helvetica Neue"/>
                <a:cs typeface="Helvetica Neue"/>
                <a:sym typeface="Helvetica Neue"/>
              </a:defRPr>
            </a:lvl2pPr>
            <a:lvl3pPr marL="0" indent="0" algn="ctr" defTabSz="412750">
              <a:lnSpc>
                <a:spcPct val="100000"/>
              </a:lnSpc>
              <a:spcBef>
                <a:spcPts val="0"/>
              </a:spcBef>
              <a:buSzTx/>
              <a:buFontTx/>
              <a:buNone/>
              <a:defRPr sz="2700">
                <a:latin typeface="Helvetica Neue"/>
                <a:ea typeface="Helvetica Neue"/>
                <a:cs typeface="Helvetica Neue"/>
                <a:sym typeface="Helvetica Neue"/>
              </a:defRPr>
            </a:lvl3pPr>
            <a:lvl4pPr marL="0" indent="0" algn="ctr" defTabSz="412750">
              <a:lnSpc>
                <a:spcPct val="100000"/>
              </a:lnSpc>
              <a:spcBef>
                <a:spcPts val="0"/>
              </a:spcBef>
              <a:buSzTx/>
              <a:buFontTx/>
              <a:buNone/>
              <a:defRPr sz="2700">
                <a:latin typeface="Helvetica Neue"/>
                <a:ea typeface="Helvetica Neue"/>
                <a:cs typeface="Helvetica Neue"/>
                <a:sym typeface="Helvetica Neue"/>
              </a:defRPr>
            </a:lvl4pPr>
            <a:lvl5pPr marL="0" indent="0" algn="ctr" defTabSz="412750">
              <a:lnSpc>
                <a:spcPct val="100000"/>
              </a:lnSpc>
              <a:spcBef>
                <a:spcPts val="0"/>
              </a:spcBef>
              <a:buSzTx/>
              <a:buFontTx/>
              <a:buNone/>
              <a:defRPr sz="27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5979516" y="6540500"/>
            <a:ext cx="226619" cy="230530"/>
          </a:xfrm>
          <a:prstGeom prst="rect">
            <a:avLst/>
          </a:prstGeom>
        </p:spPr>
        <p:txBody>
          <a:bodyPr lIns="50800" tIns="50800" rIns="50800" bIns="50800" anchor="t"/>
          <a:lstStyle>
            <a:lvl1pPr algn="ctr" defTabSz="412750">
              <a:defRPr>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49458505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47B36F-3470-2F4B-A880-674DD472B2E0}" type="datetimeFigureOut">
              <a:rPr lang="en-US" smtClean="0"/>
              <a:t>9/8/20</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8E8121C-7B1F-5043-AB78-44645EEA2316}" type="slidenum">
              <a:rPr lang="en-US" smtClean="0"/>
              <a:t>‹#›</a:t>
            </a:fld>
            <a:endParaRPr lang="en-US"/>
          </a:p>
        </p:txBody>
      </p:sp>
      <p:sp>
        <p:nvSpPr>
          <p:cNvPr id="5" name="Rectangle 4"/>
          <p:cNvSpPr/>
          <p:nvPr userDrawn="1"/>
        </p:nvSpPr>
        <p:spPr>
          <a:xfrm>
            <a:off x="0" y="1603947"/>
            <a:ext cx="12192000" cy="52690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409860"/>
            <a:ext cx="10515600" cy="793308"/>
          </a:xfrm>
        </p:spPr>
        <p:txBody>
          <a:bodyPr>
            <a:normAutofit/>
          </a:bodyPr>
          <a:lstStyle>
            <a:lvl1pPr>
              <a:defRPr sz="3600">
                <a:solidFill>
                  <a:schemeClr val="accent1"/>
                </a:solidFill>
              </a:defRPr>
            </a:lvl1pPr>
          </a:lstStyle>
          <a:p>
            <a:r>
              <a:rPr lang="en-US"/>
              <a:t>Click to edit Master title style</a:t>
            </a:r>
          </a:p>
        </p:txBody>
      </p:sp>
      <p:sp>
        <p:nvSpPr>
          <p:cNvPr id="7" name="Content Placeholder 3"/>
          <p:cNvSpPr>
            <a:spLocks noGrp="1"/>
          </p:cNvSpPr>
          <p:nvPr>
            <p:ph sz="half" idx="2"/>
          </p:nvPr>
        </p:nvSpPr>
        <p:spPr>
          <a:xfrm>
            <a:off x="838200" y="1825625"/>
            <a:ext cx="10515600" cy="4351338"/>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DE42C2E4-3990-E74D-8D49-D9C3B7C802F0}"/>
              </a:ext>
            </a:extLst>
          </p:cNvPr>
          <p:cNvPicPr>
            <a:picLocks noChangeAspect="1"/>
          </p:cNvPicPr>
          <p:nvPr userDrawn="1"/>
        </p:nvPicPr>
        <p:blipFill>
          <a:blip r:embed="rId2"/>
          <a:stretch>
            <a:fillRect/>
          </a:stretch>
        </p:blipFill>
        <p:spPr>
          <a:xfrm>
            <a:off x="11548241" y="6264165"/>
            <a:ext cx="446689" cy="446689"/>
          </a:xfrm>
          <a:prstGeom prst="rect">
            <a:avLst/>
          </a:prstGeom>
        </p:spPr>
      </p:pic>
    </p:spTree>
    <p:extLst>
      <p:ext uri="{BB962C8B-B14F-4D97-AF65-F5344CB8AC3E}">
        <p14:creationId xmlns:p14="http://schemas.microsoft.com/office/powerpoint/2010/main" val="18586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A301-99E4-9343-A2F1-B69801219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A6B128-F2E0-BC44-AA9A-9C71ADA425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F2316-0434-3F40-A2CB-BDDA1C957117}"/>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5" name="Footer Placeholder 4">
            <a:extLst>
              <a:ext uri="{FF2B5EF4-FFF2-40B4-BE49-F238E27FC236}">
                <a16:creationId xmlns:a16="http://schemas.microsoft.com/office/drawing/2014/main" id="{0C9F10D5-D34D-684A-81DB-B6D2D7539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78584-33EF-854E-A0D9-9340BD02CC70}"/>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11738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AF13-41FD-0940-84CE-4D110E863C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309482-6660-954A-A81B-79B9444B78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323F8F-A658-CF40-9427-83E6A4185EB4}"/>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5" name="Footer Placeholder 4">
            <a:extLst>
              <a:ext uri="{FF2B5EF4-FFF2-40B4-BE49-F238E27FC236}">
                <a16:creationId xmlns:a16="http://schemas.microsoft.com/office/drawing/2014/main" id="{0FC82ED3-49EC-C144-B805-0928FAE81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23AB1-1008-7647-8B01-7F3CCBA5A17B}"/>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44299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F7C6-364B-6849-921C-087B26F09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3C8F5-69A5-E14C-BAE1-CA7F6F0CA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ACE0C9-71BC-1241-B60A-35A81C589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A0F202-3B33-9441-8F2B-E5EE48C19894}"/>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6" name="Footer Placeholder 5">
            <a:extLst>
              <a:ext uri="{FF2B5EF4-FFF2-40B4-BE49-F238E27FC236}">
                <a16:creationId xmlns:a16="http://schemas.microsoft.com/office/drawing/2014/main" id="{4F3D1A9A-1030-904F-8620-C6E0DA076A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F8189-6D05-2E48-BC17-4EF3EBDF71BF}"/>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02934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8EA0-600F-B840-984A-14CF5D3C0F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1CA0F2-C44A-8E41-9D10-AF1A891589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C3593C-B441-8446-A793-063E6ED8DC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C9C54F-C828-D743-8AEE-65C12FEC2F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9BF254-BF31-5648-96B2-CCCC49F78E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C38F2E-1C37-084B-8C7C-35EC0CD5AF56}"/>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8" name="Footer Placeholder 7">
            <a:extLst>
              <a:ext uri="{FF2B5EF4-FFF2-40B4-BE49-F238E27FC236}">
                <a16:creationId xmlns:a16="http://schemas.microsoft.com/office/drawing/2014/main" id="{CF9D9B7D-EC80-9E4E-A160-335F45D22D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46B9D2-7E56-A74E-877A-836129537A0A}"/>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1288685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3D4F-9C5A-8E47-A518-76FDA936B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8830E8-9FE3-864C-9F94-F91428DA9056}"/>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4" name="Footer Placeholder 3">
            <a:extLst>
              <a:ext uri="{FF2B5EF4-FFF2-40B4-BE49-F238E27FC236}">
                <a16:creationId xmlns:a16="http://schemas.microsoft.com/office/drawing/2014/main" id="{4D0FEAC7-D02C-D340-B12C-588C9C731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948594-9F09-BF4E-BF60-BF1A1FEE7122}"/>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36934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A7664E-BC95-3847-9252-08744C33775B}"/>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3" name="Footer Placeholder 2">
            <a:extLst>
              <a:ext uri="{FF2B5EF4-FFF2-40B4-BE49-F238E27FC236}">
                <a16:creationId xmlns:a16="http://schemas.microsoft.com/office/drawing/2014/main" id="{3C94BCE0-C73B-1E42-B254-21DF249DC7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EB5A4B-68B0-4C4B-8E31-2AEB6A6B9D75}"/>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410033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A7FF-F509-C446-80A0-D6DBB9BCF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CE349-6D75-794C-B9F5-6854040C52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C3BDF6-6208-8346-A1B7-568D9EB35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351549-A12B-584E-9178-54AA307D327A}"/>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6" name="Footer Placeholder 5">
            <a:extLst>
              <a:ext uri="{FF2B5EF4-FFF2-40B4-BE49-F238E27FC236}">
                <a16:creationId xmlns:a16="http://schemas.microsoft.com/office/drawing/2014/main" id="{C3100767-E95C-6544-8A94-27BD856DA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B2E62-08CD-1641-94ED-ECD9053DF33B}"/>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302145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782D-62DF-8F4E-9B75-9FE594640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0F054-C006-FD42-855C-6A7AFA8EC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1379A9-F778-8B43-8C80-039B38351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D561C-014E-E641-B6F4-D21734580D7D}"/>
              </a:ext>
            </a:extLst>
          </p:cNvPr>
          <p:cNvSpPr>
            <a:spLocks noGrp="1"/>
          </p:cNvSpPr>
          <p:nvPr>
            <p:ph type="dt" sz="half" idx="10"/>
          </p:nvPr>
        </p:nvSpPr>
        <p:spPr/>
        <p:txBody>
          <a:bodyPr/>
          <a:lstStyle/>
          <a:p>
            <a:fld id="{655425DE-3AF5-9E44-B9DF-BC4ABB7BC9D9}" type="datetimeFigureOut">
              <a:rPr lang="en-US" smtClean="0"/>
              <a:t>9/8/20</a:t>
            </a:fld>
            <a:endParaRPr lang="en-US"/>
          </a:p>
        </p:txBody>
      </p:sp>
      <p:sp>
        <p:nvSpPr>
          <p:cNvPr id="6" name="Footer Placeholder 5">
            <a:extLst>
              <a:ext uri="{FF2B5EF4-FFF2-40B4-BE49-F238E27FC236}">
                <a16:creationId xmlns:a16="http://schemas.microsoft.com/office/drawing/2014/main" id="{62AFB086-9DAE-3B44-8286-461E92062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46D41-8DD8-ED42-A09D-348322E200EC}"/>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3417330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F0233-7690-9F49-85EF-66A235F61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DA502F-F76B-4643-9E2E-BD665CBC1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38EBF-EEC8-B540-8A19-5B22EAC248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425DE-3AF5-9E44-B9DF-BC4ABB7BC9D9}" type="datetimeFigureOut">
              <a:rPr lang="en-US" smtClean="0"/>
              <a:t>9/8/20</a:t>
            </a:fld>
            <a:endParaRPr lang="en-US"/>
          </a:p>
        </p:txBody>
      </p:sp>
      <p:sp>
        <p:nvSpPr>
          <p:cNvPr id="5" name="Footer Placeholder 4">
            <a:extLst>
              <a:ext uri="{FF2B5EF4-FFF2-40B4-BE49-F238E27FC236}">
                <a16:creationId xmlns:a16="http://schemas.microsoft.com/office/drawing/2014/main" id="{A1272B07-FF76-434C-8D6E-2949FF1461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AF8A07-1412-0049-8528-6999E41419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99EBC-418C-F04C-A382-1D91F0C42641}" type="slidenum">
              <a:rPr lang="en-US" smtClean="0"/>
              <a:t>‹#›</a:t>
            </a:fld>
            <a:endParaRPr lang="en-US"/>
          </a:p>
        </p:txBody>
      </p:sp>
    </p:spTree>
    <p:extLst>
      <p:ext uri="{BB962C8B-B14F-4D97-AF65-F5344CB8AC3E}">
        <p14:creationId xmlns:p14="http://schemas.microsoft.com/office/powerpoint/2010/main" val="1621765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tiff"/><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34.tiff"/></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5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4.tiff"/><Relationship Id="rId7" Type="http://schemas.openxmlformats.org/officeDocument/2006/relationships/diagramColors" Target="../diagrams/colors2.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33.tiff"/></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33.tiff"/><Relationship Id="rId4" Type="http://schemas.openxmlformats.org/officeDocument/2006/relationships/image" Target="../media/image34.tiff"/></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7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4.tiff"/><Relationship Id="rId7" Type="http://schemas.openxmlformats.org/officeDocument/2006/relationships/diagramColors" Target="../diagrams/colors3.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algorithmicbiasinpractice.files.wordpress.com/2019/02/fat_2019tutorial_algorithmicbiasinpractice.pdf"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hyperlink" Target="https://algorithmicbiasinpractice.files.wordpress.com/2019/02/fat_2019tutorial_algorithmicbiasinpractice.pdf"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hyperlink" Target="https://algorithmicbiasinpractice.files.wordpress.com/2019/02/fat_2019tutorial_algorithmicbiasinpractice.pdf"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hyperlink" Target="https://algorithmicbiasinpractice.files.wordpress.com/2019/02/fat_2019tutorial_algorithmicbiasinpractice.pdf"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ainowinstitute.org/" TargetMode="External"/><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hyperlink" Target="https://www.partnershiponai.org/" TargetMode="External"/><Relationship Id="rId5" Type="http://schemas.openxmlformats.org/officeDocument/2006/relationships/hyperlink" Target="https://cyber.harvard.edu/" TargetMode="External"/><Relationship Id="rId4" Type="http://schemas.openxmlformats.org/officeDocument/2006/relationships/hyperlink" Target="https://mlhealthcare.github.io/" TargetMode="External"/></Relationships>
</file>

<file path=ppt/slides/_rels/slide97.xml.rels><?xml version="1.0" encoding="UTF-8" standalone="yes"?>
<Relationships xmlns="http://schemas.openxmlformats.org/package/2006/relationships"><Relationship Id="rId8" Type="http://schemas.openxmlformats.org/officeDocument/2006/relationships/hyperlink" Target="https://themis-ml.readthedocs.io/en/latest/" TargetMode="External"/><Relationship Id="rId3" Type="http://schemas.openxmlformats.org/officeDocument/2006/relationships/hyperlink" Target="https://github.com/IBM/AIF360" TargetMode="External"/><Relationship Id="rId7" Type="http://schemas.openxmlformats.org/officeDocument/2006/relationships/hyperlink" Target="https://github.com/google/ml-fairness-gym" TargetMode="External"/><Relationship Id="rId2" Type="http://schemas.openxmlformats.org/officeDocument/2006/relationships/notesSlide" Target="../notesSlides/notesSlide64.xml"/><Relationship Id="rId1" Type="http://schemas.openxmlformats.org/officeDocument/2006/relationships/slideLayout" Target="../slideLayouts/slideLayout14.xml"/><Relationship Id="rId6" Type="http://schemas.openxmlformats.org/officeDocument/2006/relationships/hyperlink" Target="&#9989;" TargetMode="External"/><Relationship Id="rId5" Type="http://schemas.openxmlformats.org/officeDocument/2006/relationships/hyperlink" Target="https://github.com/algofairness/fairness-comparison" TargetMode="External"/><Relationship Id="rId4" Type="http://schemas.openxmlformats.org/officeDocument/2006/relationships/hyperlink" Target="https://github.com/fairlearn/fairlearn"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affic, light, sitting, street&#10;&#10;Description automatically generated">
            <a:extLst>
              <a:ext uri="{FF2B5EF4-FFF2-40B4-BE49-F238E27FC236}">
                <a16:creationId xmlns:a16="http://schemas.microsoft.com/office/drawing/2014/main" id="{489A5187-6A6D-214E-BA6F-7314693FE17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t="25677" b="12510"/>
          <a:stretch/>
        </p:blipFill>
        <p:spPr>
          <a:xfrm>
            <a:off x="-1" y="10"/>
            <a:ext cx="12192001" cy="4201449"/>
          </a:xfrm>
          <a:prstGeom prst="rect">
            <a:avLst/>
          </a:prstGeom>
        </p:spPr>
      </p:pic>
      <p:grpSp>
        <p:nvGrpSpPr>
          <p:cNvPr id="12" name="Group 11">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3" name="Freeform: Shape 12">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757CCFD4-BA16-114E-A1A5-742EB82E47CC}"/>
              </a:ext>
            </a:extLst>
          </p:cNvPr>
          <p:cNvSpPr>
            <a:spLocks noGrp="1"/>
          </p:cNvSpPr>
          <p:nvPr>
            <p:ph type="subTitle" idx="1"/>
          </p:nvPr>
        </p:nvSpPr>
        <p:spPr>
          <a:xfrm>
            <a:off x="804672" y="4580784"/>
            <a:ext cx="7567803" cy="799457"/>
          </a:xfrm>
        </p:spPr>
        <p:txBody>
          <a:bodyPr anchor="b">
            <a:normAutofit/>
          </a:bodyPr>
          <a:lstStyle/>
          <a:p>
            <a:pPr algn="l"/>
            <a:r>
              <a:rPr lang="en-US" sz="2000">
                <a:solidFill>
                  <a:schemeClr val="tx2"/>
                </a:solidFill>
                <a:latin typeface="+mj-lt"/>
              </a:rPr>
              <a:t>Muhammad Aurangzeb Ahmad</a:t>
            </a:r>
            <a:r>
              <a:rPr lang="en-US" sz="2000" baseline="30000">
                <a:solidFill>
                  <a:schemeClr val="tx2"/>
                </a:solidFill>
                <a:latin typeface="+mj-lt"/>
              </a:rPr>
              <a:t>1,2</a:t>
            </a:r>
            <a:r>
              <a:rPr lang="en-US" sz="2000">
                <a:solidFill>
                  <a:schemeClr val="tx2"/>
                </a:solidFill>
                <a:latin typeface="+mj-lt"/>
              </a:rPr>
              <a:t>, Carly Eckert MD MPH</a:t>
            </a:r>
            <a:r>
              <a:rPr lang="en-US" sz="2000" baseline="30000">
                <a:solidFill>
                  <a:schemeClr val="tx2"/>
                </a:solidFill>
                <a:latin typeface="Calibri"/>
                <a:cs typeface="Calibri"/>
              </a:rPr>
              <a:t>1,2</a:t>
            </a:r>
            <a:r>
              <a:rPr lang="en-US" sz="2000">
                <a:solidFill>
                  <a:schemeClr val="tx2"/>
                </a:solidFill>
                <a:latin typeface="+mj-lt"/>
              </a:rPr>
              <a:t>, Christine Allen</a:t>
            </a:r>
            <a:r>
              <a:rPr lang="en-US" sz="2000" baseline="30000">
                <a:solidFill>
                  <a:schemeClr val="tx2"/>
                </a:solidFill>
              </a:rPr>
              <a:t>1</a:t>
            </a:r>
            <a:r>
              <a:rPr lang="en-US" sz="2000">
                <a:solidFill>
                  <a:schemeClr val="tx2"/>
                </a:solidFill>
                <a:latin typeface="+mj-lt"/>
              </a:rPr>
              <a:t>, </a:t>
            </a:r>
            <a:r>
              <a:rPr lang="en-US" sz="2000" err="1">
                <a:solidFill>
                  <a:schemeClr val="tx2"/>
                </a:solidFill>
                <a:latin typeface="+mj-lt"/>
              </a:rPr>
              <a:t>JuHua</a:t>
            </a:r>
            <a:r>
              <a:rPr lang="en-US" sz="2000">
                <a:solidFill>
                  <a:schemeClr val="tx2"/>
                </a:solidFill>
                <a:latin typeface="+mj-lt"/>
              </a:rPr>
              <a:t> Hu</a:t>
            </a:r>
            <a:r>
              <a:rPr lang="en-US" sz="2000" baseline="30000">
                <a:solidFill>
                  <a:schemeClr val="tx2"/>
                </a:solidFill>
                <a:latin typeface="+mj-lt"/>
              </a:rPr>
              <a:t>2</a:t>
            </a:r>
            <a:r>
              <a:rPr lang="en-US" sz="2000">
                <a:solidFill>
                  <a:schemeClr val="tx2"/>
                </a:solidFill>
                <a:latin typeface="+mj-lt"/>
              </a:rPr>
              <a:t>, Vikas Kumar</a:t>
            </a:r>
            <a:r>
              <a:rPr lang="en-US" sz="2000" baseline="30000">
                <a:solidFill>
                  <a:schemeClr val="tx2"/>
                </a:solidFill>
              </a:rPr>
              <a:t>1</a:t>
            </a:r>
            <a:r>
              <a:rPr lang="en-US" sz="2000">
                <a:solidFill>
                  <a:schemeClr val="tx2"/>
                </a:solidFill>
                <a:latin typeface="+mj-lt"/>
              </a:rPr>
              <a:t>, Arpit Patel MD</a:t>
            </a:r>
            <a:r>
              <a:rPr lang="en-US" sz="2000" baseline="30000">
                <a:solidFill>
                  <a:schemeClr val="tx2"/>
                </a:solidFill>
                <a:latin typeface="+mj-lt"/>
              </a:rPr>
              <a:t>3</a:t>
            </a:r>
            <a:r>
              <a:rPr lang="en-US" sz="2000">
                <a:solidFill>
                  <a:schemeClr val="tx2"/>
                </a:solidFill>
                <a:latin typeface="+mj-lt"/>
              </a:rPr>
              <a:t>, Ankur Teredesai</a:t>
            </a:r>
            <a:r>
              <a:rPr lang="en-US" sz="2000" baseline="30000">
                <a:solidFill>
                  <a:schemeClr val="tx2"/>
                </a:solidFill>
              </a:rPr>
              <a:t>1,2</a:t>
            </a:r>
            <a:endParaRPr lang="en-US" sz="2000">
              <a:solidFill>
                <a:schemeClr val="tx2"/>
              </a:solidFill>
              <a:latin typeface="+mj-lt"/>
            </a:endParaRPr>
          </a:p>
        </p:txBody>
      </p:sp>
      <p:sp>
        <p:nvSpPr>
          <p:cNvPr id="2" name="Title 1">
            <a:extLst>
              <a:ext uri="{FF2B5EF4-FFF2-40B4-BE49-F238E27FC236}">
                <a16:creationId xmlns:a16="http://schemas.microsoft.com/office/drawing/2014/main" id="{AD762048-037A-5346-874E-025D24F3AA81}"/>
              </a:ext>
            </a:extLst>
          </p:cNvPr>
          <p:cNvSpPr>
            <a:spLocks noGrp="1"/>
          </p:cNvSpPr>
          <p:nvPr>
            <p:ph type="ctrTitle"/>
          </p:nvPr>
        </p:nvSpPr>
        <p:spPr>
          <a:xfrm>
            <a:off x="3870256" y="369626"/>
            <a:ext cx="7594913" cy="1721700"/>
          </a:xfrm>
        </p:spPr>
        <p:txBody>
          <a:bodyPr anchor="t">
            <a:normAutofit fontScale="90000"/>
          </a:bodyPr>
          <a:lstStyle/>
          <a:p>
            <a:pPr algn="l"/>
            <a:r>
              <a:rPr lang="en-US" sz="4400">
                <a:solidFill>
                  <a:schemeClr val="bg1"/>
                </a:solidFill>
              </a:rPr>
              <a:t>Fairness in Machine Learning </a:t>
            </a:r>
            <a:br>
              <a:rPr lang="en-US" sz="4400">
                <a:solidFill>
                  <a:schemeClr val="bg1"/>
                </a:solidFill>
              </a:rPr>
            </a:br>
            <a:r>
              <a:rPr lang="en-US" sz="4400">
                <a:solidFill>
                  <a:schemeClr val="bg1"/>
                </a:solidFill>
              </a:rPr>
              <a:t>for Healthcare </a:t>
            </a:r>
            <a:br>
              <a:rPr lang="en-US" sz="4400">
                <a:solidFill>
                  <a:schemeClr val="bg1"/>
                </a:solidFill>
              </a:rPr>
            </a:br>
            <a:r>
              <a:rPr lang="en-US" sz="4400">
                <a:solidFill>
                  <a:schemeClr val="bg1"/>
                </a:solidFill>
              </a:rPr>
              <a:t>#</a:t>
            </a:r>
            <a:r>
              <a:rPr lang="en-US" sz="4400" err="1">
                <a:solidFill>
                  <a:schemeClr val="bg1"/>
                </a:solidFill>
              </a:rPr>
              <a:t>FairMLHealth</a:t>
            </a:r>
            <a:endParaRPr lang="en-US" sz="4400">
              <a:solidFill>
                <a:schemeClr val="bg1"/>
              </a:solidFill>
            </a:endParaRPr>
          </a:p>
        </p:txBody>
      </p:sp>
      <p:pic>
        <p:nvPicPr>
          <p:cNvPr id="18" name="Picture 17" descr="A close up of a sign&#10;&#10;Description automatically generated">
            <a:extLst>
              <a:ext uri="{FF2B5EF4-FFF2-40B4-BE49-F238E27FC236}">
                <a16:creationId xmlns:a16="http://schemas.microsoft.com/office/drawing/2014/main" id="{2724271D-FF15-3F47-A11C-DC960A84D32F}"/>
              </a:ext>
            </a:extLst>
          </p:cNvPr>
          <p:cNvPicPr>
            <a:picLocks noChangeAspect="1"/>
          </p:cNvPicPr>
          <p:nvPr/>
        </p:nvPicPr>
        <p:blipFill>
          <a:blip r:embed="rId4"/>
          <a:stretch>
            <a:fillRect/>
          </a:stretch>
        </p:blipFill>
        <p:spPr>
          <a:xfrm>
            <a:off x="8717252" y="4704834"/>
            <a:ext cx="3126922" cy="914400"/>
          </a:xfrm>
          <a:prstGeom prst="rect">
            <a:avLst/>
          </a:prstGeom>
        </p:spPr>
      </p:pic>
      <p:sp>
        <p:nvSpPr>
          <p:cNvPr id="17" name="Subtitle 2">
            <a:extLst>
              <a:ext uri="{FF2B5EF4-FFF2-40B4-BE49-F238E27FC236}">
                <a16:creationId xmlns:a16="http://schemas.microsoft.com/office/drawing/2014/main" id="{F206DD13-BBC4-944B-B511-E210450DE97D}"/>
              </a:ext>
            </a:extLst>
          </p:cNvPr>
          <p:cNvSpPr txBox="1">
            <a:spLocks/>
          </p:cNvSpPr>
          <p:nvPr/>
        </p:nvSpPr>
        <p:spPr>
          <a:xfrm>
            <a:off x="801928" y="5619234"/>
            <a:ext cx="7567803" cy="576083"/>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a:solidFill>
                  <a:schemeClr val="tx2"/>
                </a:solidFill>
                <a:latin typeface="+mj-lt"/>
              </a:rPr>
              <a:t>1) </a:t>
            </a:r>
            <a:r>
              <a:rPr lang="en-US" sz="1600" err="1">
                <a:solidFill>
                  <a:schemeClr val="tx2"/>
                </a:solidFill>
                <a:latin typeface="+mj-lt"/>
              </a:rPr>
              <a:t>KenSci</a:t>
            </a:r>
            <a:r>
              <a:rPr lang="en-US" sz="1600">
                <a:solidFill>
                  <a:schemeClr val="tx2"/>
                </a:solidFill>
                <a:latin typeface="+mj-lt"/>
              </a:rPr>
              <a:t> Inc.</a:t>
            </a:r>
            <a:br>
              <a:rPr lang="en-US" sz="1600">
                <a:solidFill>
                  <a:schemeClr val="tx2"/>
                </a:solidFill>
                <a:latin typeface="+mj-lt"/>
              </a:rPr>
            </a:br>
            <a:r>
              <a:rPr lang="en-US" sz="1600">
                <a:solidFill>
                  <a:schemeClr val="tx2"/>
                </a:solidFill>
                <a:latin typeface="+mj-lt"/>
              </a:rPr>
              <a:t>2. Department of Computer Science and Systems, University of Washington Tacoma</a:t>
            </a:r>
          </a:p>
        </p:txBody>
      </p:sp>
    </p:spTree>
    <p:extLst>
      <p:ext uri="{BB962C8B-B14F-4D97-AF65-F5344CB8AC3E}">
        <p14:creationId xmlns:p14="http://schemas.microsoft.com/office/powerpoint/2010/main" val="145801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Expected trends in machine learning (ML) research: boxes show representative examples of decision support tasks that are currently offered by rule-based systems (grey), and hypothetical applications of ML systems in the future (yellow and orange), demons"/>
          <p:cNvSpPr txBox="1"/>
          <p:nvPr/>
        </p:nvSpPr>
        <p:spPr>
          <a:xfrm>
            <a:off x="353856" y="2279981"/>
            <a:ext cx="5113263" cy="3919343"/>
          </a:xfrm>
          <a:prstGeom prst="rect">
            <a:avLst/>
          </a:prstGeom>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66" hangingPunct="0">
              <a:defRPr>
                <a:solidFill>
                  <a:srgbClr val="FFFFFF"/>
                </a:solidFill>
                <a:latin typeface="Futura"/>
                <a:ea typeface="Futura"/>
                <a:cs typeface="Futura"/>
                <a:sym typeface="Futura"/>
              </a:defRPr>
            </a:pPr>
            <a:r>
              <a:rPr sz="2500" kern="0">
                <a:solidFill>
                  <a:schemeClr val="tx1">
                    <a:lumMod val="95000"/>
                    <a:lumOff val="5000"/>
                  </a:schemeClr>
                </a:solidFill>
                <a:latin typeface="Futura"/>
                <a:cs typeface="Futura"/>
                <a:sym typeface="Futura"/>
              </a:rPr>
              <a:t>Expected trends in machine learning (ML) research: boxes show representative examples of decision support tasks that are currently offered by </a:t>
            </a:r>
            <a:r>
              <a:rPr sz="2500" kern="0">
                <a:solidFill>
                  <a:srgbClr val="A6AAA9"/>
                </a:solidFill>
                <a:latin typeface="Futura"/>
                <a:cs typeface="Futura"/>
                <a:sym typeface="Futura"/>
              </a:rPr>
              <a:t>rule-based systems</a:t>
            </a:r>
            <a:r>
              <a:rPr sz="2500" kern="0">
                <a:solidFill>
                  <a:srgbClr val="FFFFFF"/>
                </a:solidFill>
                <a:latin typeface="Futura"/>
                <a:cs typeface="Futura"/>
                <a:sym typeface="Futura"/>
              </a:rPr>
              <a:t> (</a:t>
            </a:r>
            <a:r>
              <a:rPr sz="2500" kern="0">
                <a:solidFill>
                  <a:srgbClr val="A6AAA9"/>
                </a:solidFill>
                <a:latin typeface="Futura"/>
                <a:cs typeface="Futura"/>
                <a:sym typeface="Futura"/>
              </a:rPr>
              <a:t>grey</a:t>
            </a:r>
            <a:r>
              <a:rPr sz="2500" kern="0">
                <a:solidFill>
                  <a:schemeClr val="tx1">
                    <a:lumMod val="95000"/>
                    <a:lumOff val="5000"/>
                  </a:schemeClr>
                </a:solidFill>
                <a:latin typeface="Futura"/>
                <a:cs typeface="Futura"/>
                <a:sym typeface="Futura"/>
              </a:rPr>
              <a:t>), and hypothetical applications of </a:t>
            </a:r>
            <a:r>
              <a:rPr sz="2500" kern="0">
                <a:solidFill>
                  <a:srgbClr val="DE6A10">
                    <a:satOff val="1488"/>
                    <a:lumOff val="-7242"/>
                  </a:srgbClr>
                </a:solidFill>
                <a:latin typeface="Futura"/>
                <a:cs typeface="Futura"/>
                <a:sym typeface="Futura"/>
              </a:rPr>
              <a:t>ML systems in the future (</a:t>
            </a:r>
            <a:r>
              <a:rPr sz="2500" kern="0">
                <a:solidFill>
                  <a:srgbClr val="DCBD23">
                    <a:hueOff val="-333989"/>
                    <a:satOff val="3917"/>
                    <a:lumOff val="-6666"/>
                  </a:srgbClr>
                </a:solidFill>
                <a:latin typeface="Futura"/>
                <a:cs typeface="Futura"/>
                <a:sym typeface="Futura"/>
              </a:rPr>
              <a:t>yellow</a:t>
            </a:r>
            <a:r>
              <a:rPr sz="2500" kern="0">
                <a:solidFill>
                  <a:srgbClr val="DE6A10">
                    <a:satOff val="1488"/>
                    <a:lumOff val="-7242"/>
                  </a:srgbClr>
                </a:solidFill>
                <a:latin typeface="Futura"/>
                <a:cs typeface="Futura"/>
                <a:sym typeface="Futura"/>
              </a:rPr>
              <a:t> and orange</a:t>
            </a:r>
            <a:r>
              <a:rPr sz="2500" kern="0">
                <a:solidFill>
                  <a:schemeClr val="tx1">
                    <a:lumMod val="95000"/>
                    <a:lumOff val="5000"/>
                  </a:schemeClr>
                </a:solidFill>
                <a:latin typeface="Futura"/>
                <a:cs typeface="Futura"/>
                <a:sym typeface="Futura"/>
              </a:rPr>
              <a:t>), demonstrating increasing automation.  </a:t>
            </a:r>
          </a:p>
        </p:txBody>
      </p:sp>
      <p:pic>
        <p:nvPicPr>
          <p:cNvPr id="636" name="unknown.jpeg" descr="unknown.jpeg"/>
          <p:cNvPicPr>
            <a:picLocks noChangeAspect="1"/>
          </p:cNvPicPr>
          <p:nvPr/>
        </p:nvPicPr>
        <p:blipFill>
          <a:blip r:embed="rId3"/>
          <a:stretch>
            <a:fillRect/>
          </a:stretch>
        </p:blipFill>
        <p:spPr>
          <a:xfrm>
            <a:off x="5956368" y="149854"/>
            <a:ext cx="6059944" cy="6085124"/>
          </a:xfrm>
          <a:prstGeom prst="rect">
            <a:avLst/>
          </a:prstGeom>
          <a:ln w="25400">
            <a:solidFill>
              <a:srgbClr val="F3F7F5"/>
            </a:solidFill>
            <a:miter lim="400000"/>
          </a:ln>
          <a:effectLst>
            <a:outerShdw blurRad="63500" dist="25400" dir="3600000" rotWithShape="0">
              <a:srgbClr val="000000">
                <a:alpha val="70000"/>
              </a:srgbClr>
            </a:outerShdw>
          </a:effectLst>
        </p:spPr>
      </p:pic>
      <p:sp>
        <p:nvSpPr>
          <p:cNvPr id="638" name="Robert Challen et al. BMJ Qual Saf 2019;28:231-237"/>
          <p:cNvSpPr txBox="1"/>
          <p:nvPr/>
        </p:nvSpPr>
        <p:spPr>
          <a:xfrm>
            <a:off x="353856" y="6199324"/>
            <a:ext cx="4919616" cy="318357"/>
          </a:xfrm>
          <a:prstGeom prst="rect">
            <a:avLst/>
          </a:prstGeom>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200">
                <a:solidFill>
                  <a:srgbClr val="FFFFFF"/>
                </a:solidFill>
              </a:defRPr>
            </a:lvl1pPr>
          </a:lstStyle>
          <a:p>
            <a:pPr algn="ctr" defTabSz="410766" hangingPunct="0"/>
            <a:r>
              <a:rPr sz="1600" kern="0">
                <a:solidFill>
                  <a:schemeClr val="tx1">
                    <a:lumMod val="95000"/>
                    <a:lumOff val="5000"/>
                  </a:schemeClr>
                </a:solidFill>
                <a:latin typeface="Helvetica Light"/>
                <a:sym typeface="Helvetica Light"/>
              </a:rPr>
              <a:t>Robert </a:t>
            </a:r>
            <a:r>
              <a:rPr sz="1600" kern="0" err="1">
                <a:solidFill>
                  <a:schemeClr val="tx1">
                    <a:lumMod val="95000"/>
                    <a:lumOff val="5000"/>
                  </a:schemeClr>
                </a:solidFill>
                <a:latin typeface="Helvetica Light"/>
                <a:sym typeface="Helvetica Light"/>
              </a:rPr>
              <a:t>Challen</a:t>
            </a:r>
            <a:r>
              <a:rPr sz="1600" kern="0">
                <a:solidFill>
                  <a:schemeClr val="tx1">
                    <a:lumMod val="95000"/>
                    <a:lumOff val="5000"/>
                  </a:schemeClr>
                </a:solidFill>
                <a:latin typeface="Helvetica Light"/>
                <a:sym typeface="Helvetica Light"/>
              </a:rPr>
              <a:t> et al. BMJ Qual </a:t>
            </a:r>
            <a:r>
              <a:rPr sz="1600" kern="0" err="1">
                <a:solidFill>
                  <a:schemeClr val="tx1">
                    <a:lumMod val="95000"/>
                    <a:lumOff val="5000"/>
                  </a:schemeClr>
                </a:solidFill>
                <a:latin typeface="Helvetica Light"/>
                <a:sym typeface="Helvetica Light"/>
              </a:rPr>
              <a:t>Saf</a:t>
            </a:r>
            <a:r>
              <a:rPr sz="1600" kern="0">
                <a:solidFill>
                  <a:schemeClr val="tx1">
                    <a:lumMod val="95000"/>
                    <a:lumOff val="5000"/>
                  </a:schemeClr>
                </a:solidFill>
                <a:latin typeface="Helvetica Light"/>
                <a:sym typeface="Helvetica Light"/>
              </a:rPr>
              <a:t> 2019;28:231-237 </a:t>
            </a:r>
          </a:p>
        </p:txBody>
      </p:sp>
      <p:sp>
        <p:nvSpPr>
          <p:cNvPr id="2" name="TextBox 1">
            <a:extLst>
              <a:ext uri="{FF2B5EF4-FFF2-40B4-BE49-F238E27FC236}">
                <a16:creationId xmlns:a16="http://schemas.microsoft.com/office/drawing/2014/main" id="{125875A2-1188-4F4A-8AC2-16B95AA46C0D}"/>
              </a:ext>
            </a:extLst>
          </p:cNvPr>
          <p:cNvSpPr txBox="1"/>
          <p:nvPr/>
        </p:nvSpPr>
        <p:spPr>
          <a:xfrm>
            <a:off x="634668" y="278472"/>
            <a:ext cx="4357991"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a:ln>
                  <a:noFill/>
                </a:ln>
                <a:solidFill>
                  <a:schemeClr val="tx1">
                    <a:lumMod val="95000"/>
                    <a:lumOff val="5000"/>
                  </a:schemeClr>
                </a:solidFill>
                <a:effectLst/>
                <a:uFillTx/>
                <a:latin typeface="+mn-lt"/>
                <a:ea typeface="+mn-ea"/>
                <a:cs typeface="+mn-cs"/>
                <a:sym typeface="Helvetica Light"/>
              </a:rPr>
              <a:t>Assistive Intelligence</a:t>
            </a:r>
          </a:p>
        </p:txBody>
      </p:sp>
    </p:spTree>
    <p:extLst>
      <p:ext uri="{BB962C8B-B14F-4D97-AF65-F5344CB8AC3E}">
        <p14:creationId xmlns:p14="http://schemas.microsoft.com/office/powerpoint/2010/main" val="20533586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r>
              <a:rPr lang="en-US" sz="1800" err="1"/>
              <a:t>McLintock</a:t>
            </a:r>
            <a:r>
              <a:rPr lang="en-US" sz="1800"/>
              <a:t> K, Russell AM, Alderson SL, et al. The effects of financial incentives for case finding for depression in patients with diabetes and coronary heart disease: interrupted time series analysis. BMJ Open2014;4:e005178. doi:10.1136/bmjopen-2014-005178. pmid:25142262</a:t>
            </a:r>
          </a:p>
          <a:p>
            <a:r>
              <a:rPr lang="en-US" sz="1800" err="1"/>
              <a:t>Weizenbaum</a:t>
            </a:r>
            <a:r>
              <a:rPr lang="en-US" sz="1800"/>
              <a:t>, Joseph (1976). Computer power and human reason : from judgment to calculation. San Francisco: W.H. Freeman</a:t>
            </a:r>
          </a:p>
          <a:p>
            <a:pPr lvl="0"/>
            <a:r>
              <a:rPr lang="en-US" sz="1800"/>
              <a:t>Adelman, Larry. "Unnatural causes: Is inequality making us sick?." Preventing Chronic Disease 4, no. 4 (2007).</a:t>
            </a:r>
          </a:p>
          <a:p>
            <a:pPr lvl="0"/>
            <a:r>
              <a:rPr lang="en-US" sz="1800"/>
              <a:t>Almond, Amanda Lee. "Measuring racial microaggression in medical practice." Ethnicity &amp; health 24, no. 6 (2019): 589-606.Barocas, Solon and Hardt, Moritz., Fairness in machine learning, </a:t>
            </a:r>
            <a:r>
              <a:rPr lang="en-US" sz="1800" err="1"/>
              <a:t>NeurIPS</a:t>
            </a:r>
            <a:r>
              <a:rPr lang="en-US" sz="1800"/>
              <a:t> Tutorial, 2017.</a:t>
            </a:r>
          </a:p>
          <a:p>
            <a:pPr lvl="0"/>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355312"/>
          </a:xfrm>
          <a:prstGeom prst="rect">
            <a:avLst/>
          </a:prstGeom>
        </p:spPr>
        <p:txBody>
          <a:bodyPr>
            <a:spAutoFit/>
          </a:bodyPr>
          <a:lstStyle/>
          <a:p>
            <a:pPr marL="285750" indent="-285750">
              <a:buFont typeface="Wingdings" pitchFamily="2" charset="2"/>
              <a:buChar char="§"/>
            </a:pPr>
            <a:r>
              <a:rPr lang="en-US"/>
              <a:t>Byrd, W. Michael, and Linda A. Clayton. "Race, medicine, and health care in the United States: a historical survey." Journal of the National Medical Association 93, no. 3 Suppl (2001): 11S.</a:t>
            </a:r>
          </a:p>
          <a:p>
            <a:pPr marL="285750" indent="-285750">
              <a:buFont typeface="Wingdings" pitchFamily="2" charset="2"/>
              <a:buChar char="§"/>
            </a:pPr>
            <a:r>
              <a:rPr lang="en-US" err="1"/>
              <a:t>Wailoo</a:t>
            </a:r>
            <a:r>
              <a:rPr lang="en-US"/>
              <a:t>, Keith. "Sickle cell disease—a history of progress and peril." N </a:t>
            </a:r>
            <a:r>
              <a:rPr lang="en-US" err="1"/>
              <a:t>Engl</a:t>
            </a:r>
            <a:r>
              <a:rPr lang="en-US"/>
              <a:t> J Med 376, no. 9 (2017): 805-807.</a:t>
            </a:r>
          </a:p>
          <a:p>
            <a:pPr marL="285750" indent="-285750">
              <a:buFont typeface="Wingdings" pitchFamily="2" charset="2"/>
              <a:buChar char="§"/>
            </a:pPr>
            <a:r>
              <a:rPr lang="en-US"/>
              <a:t>de Malave, </a:t>
            </a:r>
            <a:r>
              <a:rPr lang="en-US" err="1"/>
              <a:t>Florita</a:t>
            </a:r>
            <a:r>
              <a:rPr lang="en-US"/>
              <a:t> Z. Louis. Sterilization of Puerto Rican women: a selected, partially annotated bibliography. University of Wisconsin System, Women's Studies Librarian, 1999.</a:t>
            </a:r>
          </a:p>
          <a:p>
            <a:pPr marL="285750" indent="-285750">
              <a:buFont typeface="Wingdings" pitchFamily="2" charset="2"/>
              <a:buChar char="§"/>
            </a:pPr>
            <a:r>
              <a:rPr lang="en-US"/>
              <a:t>Randall, </a:t>
            </a:r>
            <a:r>
              <a:rPr lang="en-US" err="1"/>
              <a:t>Vernellia</a:t>
            </a:r>
            <a:r>
              <a:rPr lang="en-US"/>
              <a:t> R. "Slavery, Segregation and Racism: Trusting the Health Care System </a:t>
            </a:r>
            <a:r>
              <a:rPr lang="en-US" err="1"/>
              <a:t>Ain't</a:t>
            </a:r>
            <a:r>
              <a:rPr lang="en-US"/>
              <a:t> Always Easy--An African American Perspective on Bioethics." . Louis U. Pub. L. Rev. 15 (1995): 191.</a:t>
            </a:r>
          </a:p>
          <a:p>
            <a:pPr marL="285750" indent="-285750">
              <a:buFont typeface="Wingdings" pitchFamily="2" charset="2"/>
              <a:buChar char="§"/>
            </a:pPr>
            <a:r>
              <a:rPr lang="en-US"/>
              <a:t>King, M. L. Jr. (1966). National Convention for Medical Committee for Human Rights. Washington, DC. Excerpt from speech retrieved from http://</a:t>
            </a:r>
            <a:r>
              <a:rPr lang="en-US" err="1"/>
              <a:t>www.goodreads.com</a:t>
            </a:r>
            <a:r>
              <a:rPr lang="en-US"/>
              <a:t>/quotes/106932-of-all-the-forms-ofinequality-injustice-in-health-care </a:t>
            </a:r>
          </a:p>
        </p:txBody>
      </p:sp>
    </p:spTree>
    <p:extLst>
      <p:ext uri="{BB962C8B-B14F-4D97-AF65-F5344CB8AC3E}">
        <p14:creationId xmlns:p14="http://schemas.microsoft.com/office/powerpoint/2010/main" val="19597645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vert="horz" lIns="91440" tIns="45720" rIns="91440" bIns="45720" rtlCol="0" anchor="t">
            <a:noAutofit/>
          </a:bodyPr>
          <a:lstStyle/>
          <a:p>
            <a:pPr marL="0" lvl="0" indent="0">
              <a:buNone/>
            </a:pPr>
            <a:r>
              <a:rPr lang="en-US" sz="1800"/>
              <a:t>Corbett-Davies, Sam., Goel, Sharad., Defining and Designing Fair Algorithms, Tutorials at EC 2018 and ICML 2018.</a:t>
            </a:r>
            <a:endParaRPr lang="en-US"/>
          </a:p>
          <a:p>
            <a:pPr marL="0" lvl="0" indent="0">
              <a:buNone/>
            </a:pPr>
            <a:r>
              <a:rPr lang="en-US" sz="1800"/>
              <a:t>Corbett-Davies, Sam, and Sharad Goel. "The measure and </a:t>
            </a:r>
            <a:r>
              <a:rPr lang="en-US" sz="1800" err="1"/>
              <a:t>mismeasure</a:t>
            </a:r>
            <a:r>
              <a:rPr lang="en-US" sz="1800"/>
              <a:t> of fairness: A critical review of fair machine learning." </a:t>
            </a:r>
            <a:r>
              <a:rPr lang="en-US" sz="1800" err="1"/>
              <a:t>arXiv</a:t>
            </a:r>
            <a:r>
              <a:rPr lang="en-US" sz="1800"/>
              <a:t> preprint arXiv:1808.00023 (2018).</a:t>
            </a:r>
            <a:endParaRPr lang="en-US" sz="1800">
              <a:cs typeface="Calibri" panose="020F0502020204030204"/>
            </a:endParaRPr>
          </a:p>
          <a:p>
            <a:pPr marL="0" lvl="0" indent="0">
              <a:buNone/>
            </a:pPr>
            <a:r>
              <a:rPr lang="en-US" sz="1800"/>
              <a:t>Cramer, Henriette., Holstein, Kenneth., Jennifer Wortman Vaughan et. al., Translation Tutorial: Challenges of incorporating algorithmic fairness into industry practice, FAT* Tutorial, 2019.</a:t>
            </a:r>
            <a:endParaRPr lang="en-US" sz="1800">
              <a:cs typeface="Calibri" panose="020F0502020204030204"/>
            </a:endParaRPr>
          </a:p>
          <a:p>
            <a:pPr marL="0" lvl="0" indent="0">
              <a:buNone/>
            </a:pPr>
            <a:r>
              <a:rPr lang="en-US" sz="1800"/>
              <a:t>Crawford, Kate The Trouble with Bias, </a:t>
            </a:r>
            <a:r>
              <a:rPr lang="en-US" sz="1800" err="1"/>
              <a:t>NeurIPS</a:t>
            </a:r>
            <a:r>
              <a:rPr lang="en-US" sz="1800"/>
              <a:t> Keynote, 2017.</a:t>
            </a:r>
            <a:endParaRPr lang="en-US" sz="1800">
              <a:cs typeface="Calibri" panose="020F0502020204030204"/>
            </a:endParaRPr>
          </a:p>
          <a:p>
            <a:pPr marL="0" lvl="0" indent="0">
              <a:buNone/>
            </a:pPr>
            <a:r>
              <a:rPr lang="en-US" sz="1800"/>
              <a:t>Dawes, Robyn M., David Faust, and Paul E. Meehl. "Clinical versus actuarial judgment." </a:t>
            </a:r>
            <a:r>
              <a:rPr lang="en-US" sz="1800" i="1"/>
              <a:t>Science</a:t>
            </a:r>
            <a:r>
              <a:rPr lang="en-US" sz="1800"/>
              <a:t> 243, no. 4899 (1989): 1668-1674.</a:t>
            </a:r>
            <a:endParaRPr lang="en-US" sz="1800">
              <a:cs typeface="Calibri" panose="020F0502020204030204"/>
            </a:endParaRPr>
          </a:p>
          <a:p>
            <a:pPr marL="0" lvl="0" indent="0">
              <a:buNone/>
            </a:pPr>
            <a:r>
              <a:rPr lang="en-US" sz="1800"/>
              <a:t>Dresser, Rebecca. "Wanted single, white male for medical research." The Hastings Center Report 22, no. 1 (1992): 24-29.</a:t>
            </a:r>
            <a:endParaRPr lang="en-US" sz="1800">
              <a:cs typeface="Calibri" panose="020F0502020204030204"/>
            </a:endParaRPr>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632311"/>
          </a:xfrm>
          <a:prstGeom prst="rect">
            <a:avLst/>
          </a:prstGeom>
        </p:spPr>
        <p:txBody>
          <a:bodyPr anchor="t">
            <a:spAutoFit/>
          </a:bodyPr>
          <a:lstStyle/>
          <a:p>
            <a:pPr lvl="0"/>
            <a:r>
              <a:rPr lang="en-US"/>
              <a:t>Friedler, Sorelle A., Carlos Scheidegger, Suresh </a:t>
            </a:r>
            <a:r>
              <a:rPr lang="en-US" err="1"/>
              <a:t>Venkatasubramanian</a:t>
            </a:r>
            <a:r>
              <a:rPr lang="en-US"/>
              <a:t>, Sonam Choudhary, Evan P. Hamilton, and Derek Roth. "A comparative study of fairness-enhancing interventions in machine learning." In Proceedings of the Conference on Fairness, Accountability, and Transparency, pp. 329-338. 2019.</a:t>
            </a:r>
          </a:p>
          <a:p>
            <a:pPr lvl="0"/>
            <a:r>
              <a:rPr lang="en-US"/>
              <a:t>Friedler, Sorelle A., Carlos Scheidegger, and Suresh </a:t>
            </a:r>
            <a:r>
              <a:rPr lang="en-US" err="1"/>
              <a:t>Venkatasubramanian</a:t>
            </a:r>
            <a:r>
              <a:rPr lang="en-US"/>
              <a:t>. "On the (</a:t>
            </a:r>
            <a:r>
              <a:rPr lang="en-US" err="1"/>
              <a:t>im</a:t>
            </a:r>
            <a:r>
              <a:rPr lang="en-US"/>
              <a:t>) possibility of fairness." </a:t>
            </a:r>
            <a:r>
              <a:rPr lang="en-US" err="1"/>
              <a:t>arXiv</a:t>
            </a:r>
            <a:r>
              <a:rPr lang="en-US"/>
              <a:t> preprint arXiv:1609.07236 (2016).</a:t>
            </a:r>
            <a:endParaRPr lang="en-US">
              <a:cs typeface="Calibri" panose="020F0502020204030204"/>
            </a:endParaRPr>
          </a:p>
          <a:p>
            <a:pPr lvl="0"/>
            <a:r>
              <a:rPr lang="en-US"/>
              <a:t>Garcia, M (2017): “Racist in the Machine: The Disturbing Implications of Algorithmic Bias” In World Policy Journal.</a:t>
            </a:r>
            <a:endParaRPr lang="en-US">
              <a:cs typeface="Calibri" panose="020F0502020204030204"/>
            </a:endParaRPr>
          </a:p>
          <a:p>
            <a:pPr lvl="0"/>
            <a:r>
              <a:rPr lang="en-US" err="1"/>
              <a:t>Gajane</a:t>
            </a:r>
            <a:r>
              <a:rPr lang="en-US"/>
              <a:t>, Pratik, and </a:t>
            </a:r>
            <a:r>
              <a:rPr lang="en-US" err="1"/>
              <a:t>Mykola</a:t>
            </a:r>
            <a:r>
              <a:rPr lang="en-US"/>
              <a:t> </a:t>
            </a:r>
            <a:r>
              <a:rPr lang="en-US" err="1"/>
              <a:t>Pechenizkiy</a:t>
            </a:r>
            <a:r>
              <a:rPr lang="en-US"/>
              <a:t>. "On formalizing fairness in prediction with machine learning." </a:t>
            </a:r>
            <a:r>
              <a:rPr lang="en-US" err="1"/>
              <a:t>arXiv</a:t>
            </a:r>
            <a:r>
              <a:rPr lang="en-US"/>
              <a:t> preprint arXiv:1710.03184 (2017).</a:t>
            </a:r>
            <a:endParaRPr lang="en-US">
              <a:cs typeface="Calibri" panose="020F0502020204030204"/>
            </a:endParaRPr>
          </a:p>
          <a:p>
            <a:r>
              <a:rPr lang="en-US"/>
              <a:t>Bellamy, Rachel KE, Kuntal Dey, Michael Hind, Samuel C. Hoffman, Stephanie Houde, </a:t>
            </a:r>
            <a:r>
              <a:rPr lang="en-US" err="1"/>
              <a:t>Kalapriya</a:t>
            </a:r>
            <a:r>
              <a:rPr lang="en-US"/>
              <a:t> Kannan, Pranay </a:t>
            </a:r>
            <a:r>
              <a:rPr lang="en-US" err="1"/>
              <a:t>Lohia</a:t>
            </a:r>
            <a:r>
              <a:rPr lang="en-US"/>
              <a:t> et al. "AI Fairness 360: An extensible toolkit for detecting and mitigating algorithmic bias." </a:t>
            </a:r>
            <a:r>
              <a:rPr lang="en-US" i="1"/>
              <a:t>IBM Journal of Research and Development</a:t>
            </a:r>
            <a:r>
              <a:rPr lang="en-US"/>
              <a:t> 63, no. 4/5 (2019): 4-1.</a:t>
            </a:r>
            <a:endParaRPr lang="en-US">
              <a:cs typeface="Calibri" panose="020F0502020204030204"/>
            </a:endParaRPr>
          </a:p>
          <a:p>
            <a:pPr marL="285750" lvl="0" indent="-285750">
              <a:buFont typeface="Wingdings" pitchFamily="2" charset="2"/>
              <a:buChar char="§"/>
            </a:pPr>
            <a:endParaRPr lang="en-US"/>
          </a:p>
        </p:txBody>
      </p:sp>
    </p:spTree>
    <p:extLst>
      <p:ext uri="{BB962C8B-B14F-4D97-AF65-F5344CB8AC3E}">
        <p14:creationId xmlns:p14="http://schemas.microsoft.com/office/powerpoint/2010/main" val="28241046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pPr lvl="0"/>
            <a:r>
              <a:rPr lang="en-US" sz="1800" err="1"/>
              <a:t>Ghassemi</a:t>
            </a:r>
            <a:r>
              <a:rPr lang="en-US" sz="1800"/>
              <a:t>, </a:t>
            </a:r>
            <a:r>
              <a:rPr lang="en-US" sz="1800" err="1"/>
              <a:t>Marzyeh</a:t>
            </a:r>
            <a:r>
              <a:rPr lang="en-US" sz="1800"/>
              <a:t>, Tristan Naumann, Peter </a:t>
            </a:r>
            <a:r>
              <a:rPr lang="en-US" sz="1800" err="1"/>
              <a:t>Schulam</a:t>
            </a:r>
            <a:r>
              <a:rPr lang="en-US" sz="1800"/>
              <a:t>, Andrew L. Beam, and Rajesh </a:t>
            </a:r>
            <a:r>
              <a:rPr lang="en-US" sz="1800" err="1"/>
              <a:t>Ranganath</a:t>
            </a:r>
            <a:r>
              <a:rPr lang="en-US" sz="1800"/>
              <a:t>. "Opportunities in machine learning for healthcare." </a:t>
            </a:r>
            <a:r>
              <a:rPr lang="en-US" sz="1800" err="1"/>
              <a:t>arXiv</a:t>
            </a:r>
            <a:r>
              <a:rPr lang="en-US" sz="1800"/>
              <a:t> preprint arXiv:1806.00388 (2018).</a:t>
            </a:r>
          </a:p>
          <a:p>
            <a:pPr lvl="0"/>
            <a:r>
              <a:rPr lang="en-US" sz="1800"/>
              <a:t>Grote, Thomas, and Philipp Berens. "On the ethics of algorithmic decision-making in healthcare." Journal of Medical Ethics 46, no. 3 (2020): 205-211.</a:t>
            </a:r>
          </a:p>
          <a:p>
            <a:pPr lvl="0"/>
            <a:r>
              <a:rPr lang="en-US" sz="1800" err="1"/>
              <a:t>Hajian</a:t>
            </a:r>
            <a:r>
              <a:rPr lang="en-US" sz="1800"/>
              <a:t>, Sara., </a:t>
            </a:r>
            <a:r>
              <a:rPr lang="en-US" sz="1800" err="1"/>
              <a:t>Bonchi</a:t>
            </a:r>
            <a:r>
              <a:rPr lang="en-US" sz="1800"/>
              <a:t>, Francesco and Castillo, Carlos ., Algorithmic bias: From discrimination discovery to fairness-aware data mining, KDD Tutorial, 2016.</a:t>
            </a:r>
          </a:p>
          <a:p>
            <a:pPr lvl="0"/>
            <a:r>
              <a:rPr lang="en-US" sz="1800"/>
              <a:t>Holstein, Kenneth, Jennifer Wortman Vaughan, Hal </a:t>
            </a:r>
            <a:r>
              <a:rPr lang="en-US" sz="1800" err="1"/>
              <a:t>Daumé</a:t>
            </a:r>
            <a:r>
              <a:rPr lang="en-US" sz="1800"/>
              <a:t> III, Miro </a:t>
            </a:r>
            <a:r>
              <a:rPr lang="en-US" sz="1800" err="1"/>
              <a:t>Dudik</a:t>
            </a:r>
            <a:r>
              <a:rPr lang="en-US" sz="1800"/>
              <a:t>, and Hanna Wallach. "Improving fairness in machine learning systems: What do industry practitioners need?." In </a:t>
            </a:r>
            <a:r>
              <a:rPr lang="en-US" sz="1800" i="1"/>
              <a:t>Proceedings of the 2019 CHI Conference on Human Factors in Computing Systems</a:t>
            </a:r>
            <a:r>
              <a:rPr lang="en-US" sz="1800"/>
              <a:t>, pp. 1-16. 2019.</a:t>
            </a:r>
          </a:p>
          <a:p>
            <a:pPr lvl="0"/>
            <a:r>
              <a:rPr lang="en-US" sz="1800"/>
              <a:t>Hutchinson, Ben., and Mitchell, Margaret., "50 Years of Test (Un) fairness: Lessons for Machine Learning." In Proceedings of the Conference on Fairness, Accountability, and Transparency, pp. 49-58. 2019.</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909310"/>
          </a:xfrm>
          <a:prstGeom prst="rect">
            <a:avLst/>
          </a:prstGeom>
        </p:spPr>
        <p:txBody>
          <a:bodyPr anchor="t">
            <a:spAutoFit/>
          </a:bodyPr>
          <a:lstStyle/>
          <a:p>
            <a:pPr lvl="0"/>
            <a:r>
              <a:rPr lang="en-US"/>
              <a:t>Hutchinson, Ben., and Mitchell, Margaret., Translation Tutorial: A History of Quantitative Fairness in Testing, FAT* Tutorial, 2019.</a:t>
            </a:r>
          </a:p>
          <a:p>
            <a:pPr lvl="0"/>
            <a:r>
              <a:rPr lang="en-US"/>
              <a:t>Jensen, Arthur R. "Bias in mental testing." (1980).</a:t>
            </a:r>
            <a:endParaRPr lang="en-US">
              <a:cs typeface="Calibri" panose="020F0502020204030204"/>
            </a:endParaRPr>
          </a:p>
          <a:p>
            <a:pPr lvl="0"/>
            <a:r>
              <a:rPr lang="en-US"/>
              <a:t>Joseph, Matthew, Michael Kearns, Jamie Morgenstern, Seth Neel, and Aaron Roth. "Rawlsian fairness for machine learning." </a:t>
            </a:r>
            <a:r>
              <a:rPr lang="en-US" err="1"/>
              <a:t>arXiv</a:t>
            </a:r>
            <a:r>
              <a:rPr lang="en-US"/>
              <a:t> preprint arXiv:1610.09559 1, no. 2 (2016).</a:t>
            </a:r>
            <a:endParaRPr lang="en-US">
              <a:cs typeface="Calibri" panose="020F0502020204030204"/>
            </a:endParaRPr>
          </a:p>
          <a:p>
            <a:pPr lvl="0"/>
            <a:r>
              <a:rPr lang="en-US"/>
              <a:t>Kusner, Matt J., Joshua Loftus, Chris Russell, and Ricardo Silva. "Counterfactual fairness." In Advances in Neural Information Processing Systems, pp. 4066-4076. 2017</a:t>
            </a:r>
            <a:endParaRPr lang="en-US">
              <a:cs typeface="Calibri" panose="020F0502020204030204"/>
            </a:endParaRPr>
          </a:p>
          <a:p>
            <a:pPr lvl="0"/>
            <a:r>
              <a:rPr lang="en-US" err="1"/>
              <a:t>Kamiran</a:t>
            </a:r>
            <a:r>
              <a:rPr lang="en-US"/>
              <a:t>, Faisal, and Toon </a:t>
            </a:r>
            <a:r>
              <a:rPr lang="en-US" err="1"/>
              <a:t>Calders</a:t>
            </a:r>
            <a:r>
              <a:rPr lang="en-US"/>
              <a:t>. “Classifying Without Discriminating.” In </a:t>
            </a:r>
            <a:r>
              <a:rPr lang="en-US" i="1"/>
              <a:t>Proc. </a:t>
            </a:r>
            <a:r>
              <a:rPr lang="en-US"/>
              <a:t>2</a:t>
            </a:r>
            <a:r>
              <a:rPr lang="en-US" i="1"/>
              <a:t>nd International Conference on Computer, Control and Communication</a:t>
            </a:r>
            <a:r>
              <a:rPr lang="en-US"/>
              <a:t>, 2009. </a:t>
            </a:r>
            <a:endParaRPr lang="en-US">
              <a:cs typeface="Calibri" panose="020F0502020204030204"/>
            </a:endParaRPr>
          </a:p>
          <a:p>
            <a:pPr lvl="0"/>
            <a:r>
              <a:rPr lang="en-US" err="1"/>
              <a:t>Kilbertus</a:t>
            </a:r>
            <a:r>
              <a:rPr lang="en-US"/>
              <a:t>, Niki, Mateo Rojas </a:t>
            </a:r>
            <a:r>
              <a:rPr lang="en-US" err="1"/>
              <a:t>Carulla</a:t>
            </a:r>
            <a:r>
              <a:rPr lang="en-US"/>
              <a:t>, </a:t>
            </a:r>
            <a:r>
              <a:rPr lang="en-US" err="1"/>
              <a:t>Giambattista</a:t>
            </a:r>
            <a:r>
              <a:rPr lang="en-US"/>
              <a:t> </a:t>
            </a:r>
            <a:r>
              <a:rPr lang="en-US" err="1"/>
              <a:t>Parascandolo</a:t>
            </a:r>
            <a:r>
              <a:rPr lang="en-US"/>
              <a:t>, Moritz Hardt, Dominik </a:t>
            </a:r>
            <a:r>
              <a:rPr lang="en-US" err="1"/>
              <a:t>Janzing</a:t>
            </a:r>
            <a:r>
              <a:rPr lang="en-US"/>
              <a:t>, and Bernhard </a:t>
            </a:r>
            <a:r>
              <a:rPr lang="en-US" err="1"/>
              <a:t>Schölkopf</a:t>
            </a:r>
            <a:r>
              <a:rPr lang="en-US"/>
              <a:t>. "Avoiding discrimination through causal reasoning." In </a:t>
            </a:r>
            <a:r>
              <a:rPr lang="en-US" i="1"/>
              <a:t>Advances in Neural Information Processing Systems</a:t>
            </a:r>
            <a:r>
              <a:rPr lang="en-US"/>
              <a:t>, pp. 656-666. 2017.</a:t>
            </a:r>
            <a:endParaRPr lang="en-US">
              <a:cs typeface="Calibri" panose="020F0502020204030204"/>
            </a:endParaRPr>
          </a:p>
          <a:p>
            <a:pPr lvl="0"/>
            <a:r>
              <a:rPr lang="en-US"/>
              <a:t>Krieger, Nancy. "Discrimination and health inequities." </a:t>
            </a:r>
            <a:r>
              <a:rPr lang="en-US" i="1"/>
              <a:t>International Journal of Health Services</a:t>
            </a:r>
            <a:r>
              <a:rPr lang="en-US"/>
              <a:t> 44, no. 4 (2014): 643-710.</a:t>
            </a:r>
            <a:endParaRPr lang="en-US">
              <a:cs typeface="Calibri" panose="020F0502020204030204"/>
            </a:endParaRPr>
          </a:p>
        </p:txBody>
      </p:sp>
    </p:spTree>
    <p:extLst>
      <p:ext uri="{BB962C8B-B14F-4D97-AF65-F5344CB8AC3E}">
        <p14:creationId xmlns:p14="http://schemas.microsoft.com/office/powerpoint/2010/main" val="14793126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pPr marL="0" lvl="0" indent="0">
              <a:buNone/>
            </a:pPr>
            <a:r>
              <a:rPr lang="en-US" sz="1800"/>
              <a:t>Liu, Lydia T., Sarah Dean, Esther Rolf, Max </a:t>
            </a:r>
            <a:r>
              <a:rPr lang="en-US" sz="1800" err="1"/>
              <a:t>Simchowitz</a:t>
            </a:r>
            <a:r>
              <a:rPr lang="en-US" sz="1800"/>
              <a:t>, and Moritz Hardt. “Delayed Impact of Fair Machine Learning.” In </a:t>
            </a:r>
            <a:r>
              <a:rPr lang="en-US" sz="1800" i="1"/>
              <a:t>Proc. </a:t>
            </a:r>
            <a:r>
              <a:rPr lang="en-US" sz="1800"/>
              <a:t>35</a:t>
            </a:r>
            <a:r>
              <a:rPr lang="en-US" sz="1800" i="1"/>
              <a:t>th ICML</a:t>
            </a:r>
            <a:r>
              <a:rPr lang="en-US" sz="1800"/>
              <a:t>, 3156–64, 2018. </a:t>
            </a:r>
            <a:endParaRPr lang="en-US"/>
          </a:p>
          <a:p>
            <a:pPr marL="0" lvl="0" indent="0">
              <a:buNone/>
            </a:pPr>
            <a:r>
              <a:rPr lang="en-US" sz="1800"/>
              <a:t>Miller, Tim. “Explanation in artificial intelligence: Insights from the social sciences.” </a:t>
            </a:r>
            <a:r>
              <a:rPr lang="en-US" sz="1800" err="1"/>
              <a:t>arXiv</a:t>
            </a:r>
            <a:r>
              <a:rPr lang="en-US" sz="1800"/>
              <a:t> preprint arXiv:1706.07269 (2017).</a:t>
            </a:r>
            <a:endParaRPr lang="en-US" sz="1800">
              <a:cs typeface="Calibri" panose="020F0502020204030204"/>
            </a:endParaRPr>
          </a:p>
          <a:p>
            <a:pPr marL="0" lvl="0" indent="0">
              <a:buNone/>
            </a:pPr>
            <a:r>
              <a:rPr lang="en-US" sz="1800"/>
              <a:t>Nabi, </a:t>
            </a:r>
            <a:r>
              <a:rPr lang="en-US" sz="1800" err="1"/>
              <a:t>Razieh</a:t>
            </a:r>
            <a:r>
              <a:rPr lang="en-US" sz="1800"/>
              <a:t>, and Ilya </a:t>
            </a:r>
            <a:r>
              <a:rPr lang="en-US" sz="1800" err="1"/>
              <a:t>Shpitser</a:t>
            </a:r>
            <a:r>
              <a:rPr lang="en-US" sz="1800"/>
              <a:t>. "Fair inference on outcomes." In </a:t>
            </a:r>
            <a:r>
              <a:rPr lang="en-US" sz="1800" i="1"/>
              <a:t>Thirty-Second AAAI Conference on Artificial Intelligence</a:t>
            </a:r>
            <a:r>
              <a:rPr lang="en-US" sz="1800"/>
              <a:t>. 2018.</a:t>
            </a:r>
            <a:endParaRPr lang="en-US" sz="1800">
              <a:cs typeface="Calibri" panose="020F0502020204030204"/>
            </a:endParaRPr>
          </a:p>
          <a:p>
            <a:pPr marL="0" lvl="0" indent="0">
              <a:buNone/>
            </a:pPr>
            <a:r>
              <a:rPr lang="en-US" sz="1800"/>
              <a:t>Narayanan, Arvind 21 fairness definitions and their politics, FAT* Tutorial, ACM Conference on Fairness, Accountability, and Transparency (ACM FAT*) 2018</a:t>
            </a:r>
            <a:endParaRPr lang="en-US" sz="1800">
              <a:cs typeface="Calibri" panose="020F0502020204030204"/>
            </a:endParaRPr>
          </a:p>
          <a:p>
            <a:pPr marL="0" lvl="0" indent="0">
              <a:buNone/>
            </a:pPr>
            <a:r>
              <a:rPr lang="en-US" sz="1800" err="1"/>
              <a:t>Rajkomar</a:t>
            </a:r>
            <a:r>
              <a:rPr lang="en-US" sz="1800"/>
              <a:t>, Alvin, Michaela Hardt, Michael D. Howell, Greg </a:t>
            </a:r>
            <a:r>
              <a:rPr lang="en-US" sz="1800" err="1"/>
              <a:t>Corrado</a:t>
            </a:r>
            <a:r>
              <a:rPr lang="en-US" sz="1800"/>
              <a:t>, and Marshall H. Chin. "Ensuring fairness in machine learning to advance health equity." Annals of internal medicine 169, no. 12 (2018): 866-872.</a:t>
            </a:r>
            <a:endParaRPr lang="en-US" sz="1800">
              <a:cs typeface="Calibri" panose="020F0502020204030204"/>
            </a:endParaRPr>
          </a:p>
          <a:p>
            <a:pPr marL="0" indent="0">
              <a:buNone/>
            </a:pPr>
            <a:r>
              <a:rPr lang="en-US" sz="1800" err="1"/>
              <a:t>Rajkomar</a:t>
            </a:r>
            <a:r>
              <a:rPr lang="en-US" sz="1800"/>
              <a:t>, Alvin, Jeffrey Dean, and Isaac </a:t>
            </a:r>
            <a:r>
              <a:rPr lang="en-US" sz="1800" err="1"/>
              <a:t>Kohane</a:t>
            </a:r>
            <a:r>
              <a:rPr lang="en-US" sz="1800"/>
              <a:t>. "Machine learning in medicine." New England Journal of Medicine 380, no. 14 (2019): 1347-1358.</a:t>
            </a:r>
            <a:endParaRPr lang="en-US" sz="1800">
              <a:cs typeface="Calibri" panose="020F0502020204030204"/>
            </a:endParaRPr>
          </a:p>
          <a:p>
            <a:pPr lvl="0"/>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6186309"/>
          </a:xfrm>
          <a:prstGeom prst="rect">
            <a:avLst/>
          </a:prstGeom>
        </p:spPr>
        <p:txBody>
          <a:bodyPr anchor="t">
            <a:spAutoFit/>
          </a:bodyPr>
          <a:lstStyle/>
          <a:p>
            <a:pPr lvl="0"/>
            <a:r>
              <a:rPr lang="en-US"/>
              <a:t>Rudin, Cynthia, and Berk </a:t>
            </a:r>
            <a:r>
              <a:rPr lang="en-US" err="1"/>
              <a:t>Ustun</a:t>
            </a:r>
            <a:r>
              <a:rPr lang="en-US"/>
              <a:t>. "Optimized scoring systems: Toward trust in machine learning for healthcare and criminal justice." Interfaces 48, no. 5 (2018): 449-466.</a:t>
            </a:r>
          </a:p>
          <a:p>
            <a:pPr lvl="0"/>
            <a:r>
              <a:rPr lang="en-US"/>
              <a:t>Smedley BD, Stith AY, Nelson AR. Institute of medicine, committee on understanding and eliminating racial and ethnic disparities in health care. Unequal Treatment: Confronting Racial and Ethnic Disparities in Healthcare Washington, DC: National Academies Press; 2003.</a:t>
            </a:r>
            <a:endParaRPr lang="en-US">
              <a:cs typeface="Calibri" panose="020F0502020204030204"/>
            </a:endParaRPr>
          </a:p>
          <a:p>
            <a:pPr lvl="0"/>
            <a:r>
              <a:rPr lang="en-US" err="1"/>
              <a:t>Vayena</a:t>
            </a:r>
            <a:r>
              <a:rPr lang="en-US"/>
              <a:t>, </a:t>
            </a:r>
            <a:r>
              <a:rPr lang="en-US" err="1"/>
              <a:t>Effy</a:t>
            </a:r>
            <a:r>
              <a:rPr lang="en-US"/>
              <a:t>, Alessandro </a:t>
            </a:r>
            <a:r>
              <a:rPr lang="en-US" err="1"/>
              <a:t>Blasimme</a:t>
            </a:r>
            <a:r>
              <a:rPr lang="en-US"/>
              <a:t>, and I. Glenn Cohen. "Machine learning in medicine: addressing ethical challenges." </a:t>
            </a:r>
            <a:r>
              <a:rPr lang="en-US" err="1"/>
              <a:t>PLoS</a:t>
            </a:r>
            <a:r>
              <a:rPr lang="en-US"/>
              <a:t> medicine 15, no. 11 (2018).</a:t>
            </a:r>
            <a:endParaRPr lang="en-US">
              <a:cs typeface="Calibri" panose="020F0502020204030204"/>
            </a:endParaRPr>
          </a:p>
          <a:p>
            <a:pPr lvl="0"/>
            <a:r>
              <a:rPr lang="en-US"/>
              <a:t>Tamayo-Sarver, Joshua H., Susan W. Hinze, Rita K. </a:t>
            </a:r>
            <a:r>
              <a:rPr lang="en-US" err="1"/>
              <a:t>Cydulka</a:t>
            </a:r>
            <a:r>
              <a:rPr lang="en-US"/>
              <a:t>, and David W. Baker. "Racial and ethnic disparities in emergency department analgesic prescription." American journal of public health 93, no. 12 (2003): 2067-2073.</a:t>
            </a:r>
            <a:endParaRPr lang="en-US">
              <a:cs typeface="Calibri" panose="020F0502020204030204"/>
            </a:endParaRPr>
          </a:p>
          <a:p>
            <a:pPr lvl="0"/>
            <a:r>
              <a:rPr lang="en-US"/>
              <a:t>Thomas SB, Quinn SC. The Tuskegee Syphilis Study, 1932 to 1972: implications for HIV education and AIDS risk education programs in the black community. </a:t>
            </a:r>
            <a:r>
              <a:rPr lang="en-US" i="1"/>
              <a:t>Am J Public Health</a:t>
            </a:r>
            <a:r>
              <a:rPr lang="en-US"/>
              <a:t>. 1991;81(11):1498-1505. doi:10.2105/ajph.81.11.1498</a:t>
            </a:r>
            <a:endParaRPr lang="en-US">
              <a:cs typeface="Calibri" panose="020F0502020204030204"/>
            </a:endParaRPr>
          </a:p>
          <a:p>
            <a:pPr lvl="0"/>
            <a:r>
              <a:rPr lang="en-US"/>
              <a:t>Zhang, </a:t>
            </a:r>
            <a:r>
              <a:rPr lang="en-US" err="1"/>
              <a:t>Junzhe</a:t>
            </a:r>
            <a:r>
              <a:rPr lang="en-US"/>
              <a:t>, and Elias </a:t>
            </a:r>
            <a:r>
              <a:rPr lang="en-US" err="1"/>
              <a:t>Bareinboim</a:t>
            </a:r>
            <a:r>
              <a:rPr lang="en-US"/>
              <a:t>. “Fairness in Decision-Making — the Causal Explanation Formula.” In </a:t>
            </a:r>
            <a:r>
              <a:rPr lang="en-US" i="1"/>
              <a:t>Proc. </a:t>
            </a:r>
            <a:r>
              <a:rPr lang="en-US"/>
              <a:t>32</a:t>
            </a:r>
            <a:r>
              <a:rPr lang="en-US" i="1"/>
              <a:t>nd AAAI</a:t>
            </a:r>
            <a:r>
              <a:rPr lang="en-US"/>
              <a:t>, 2018. </a:t>
            </a:r>
            <a:endParaRPr lang="en-US">
              <a:cs typeface="Calibri" panose="020F0502020204030204"/>
            </a:endParaRPr>
          </a:p>
        </p:txBody>
      </p:sp>
    </p:spTree>
    <p:extLst>
      <p:ext uri="{BB962C8B-B14F-4D97-AF65-F5344CB8AC3E}">
        <p14:creationId xmlns:p14="http://schemas.microsoft.com/office/powerpoint/2010/main" val="929596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99AC4-126A-7C41-81D8-C580C82ABF92}"/>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400657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Image" descr="Image"/>
          <p:cNvPicPr>
            <a:picLocks noChangeAspect="1"/>
          </p:cNvPicPr>
          <p:nvPr/>
        </p:nvPicPr>
        <p:blipFill>
          <a:blip r:embed="rId3"/>
          <a:stretch>
            <a:fillRect/>
          </a:stretch>
        </p:blipFill>
        <p:spPr>
          <a:xfrm>
            <a:off x="120263" y="843926"/>
            <a:ext cx="11951473" cy="5559420"/>
          </a:xfrm>
          <a:prstGeom prst="rect">
            <a:avLst/>
          </a:prstGeom>
          <a:ln w="12700">
            <a:miter lim="400000"/>
          </a:ln>
        </p:spPr>
      </p:pic>
      <p:sp>
        <p:nvSpPr>
          <p:cNvPr id="247" name="Continuum of Care &amp; Machine Learning"/>
          <p:cNvSpPr txBox="1"/>
          <p:nvPr/>
        </p:nvSpPr>
        <p:spPr>
          <a:xfrm>
            <a:off x="74086" y="279348"/>
            <a:ext cx="4023987"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a:defRPr sz="6400">
                <a:solidFill>
                  <a:schemeClr val="accent2">
                    <a:hueOff val="-2473793"/>
                    <a:satOff val="-50209"/>
                    <a:lumOff val="23543"/>
                  </a:schemeClr>
                </a:solidFill>
                <a:latin typeface="Cubano"/>
                <a:ea typeface="Cubano"/>
                <a:cs typeface="Cubano"/>
                <a:sym typeface="Cubano"/>
              </a:defRPr>
            </a:lvl1pPr>
          </a:lstStyle>
          <a:p>
            <a:r>
              <a:rPr sz="3200">
                <a:solidFill>
                  <a:schemeClr val="tx1"/>
                </a:solidFill>
              </a:rPr>
              <a:t>Continuum of Care &amp; </a:t>
            </a:r>
            <a:r>
              <a:rPr lang="en-US" sz="3200">
                <a:solidFill>
                  <a:schemeClr val="tx1"/>
                </a:solidFill>
              </a:rPr>
              <a:t>AI</a:t>
            </a:r>
            <a:endParaRPr sz="3200">
              <a:solidFill>
                <a:schemeClr val="tx1"/>
              </a:solidFill>
            </a:endParaRPr>
          </a:p>
        </p:txBody>
      </p:sp>
      <p:sp>
        <p:nvSpPr>
          <p:cNvPr id="3" name="TextBox 2">
            <a:extLst>
              <a:ext uri="{FF2B5EF4-FFF2-40B4-BE49-F238E27FC236}">
                <a16:creationId xmlns:a16="http://schemas.microsoft.com/office/drawing/2014/main" id="{9C79BF3B-FBB9-E845-81FE-9DD53349AFDC}"/>
              </a:ext>
            </a:extLst>
          </p:cNvPr>
          <p:cNvSpPr txBox="1"/>
          <p:nvPr/>
        </p:nvSpPr>
        <p:spPr>
          <a:xfrm>
            <a:off x="0" y="6488668"/>
            <a:ext cx="7780149" cy="369332"/>
          </a:xfrm>
          <a:prstGeom prst="rect">
            <a:avLst/>
          </a:prstGeom>
          <a:noFill/>
        </p:spPr>
        <p:txBody>
          <a:bodyPr wrap="square" rtlCol="0">
            <a:spAutoFit/>
          </a:bodyPr>
          <a:lstStyle/>
          <a:p>
            <a:r>
              <a:rPr lang="en-US"/>
              <a:t>[A. Teredesai w Eckert et al, w Ahmad et al, w </a:t>
            </a:r>
            <a:r>
              <a:rPr lang="en-US" err="1"/>
              <a:t>Frichman</a:t>
            </a:r>
            <a:r>
              <a:rPr lang="en-US"/>
              <a:t> et al, w </a:t>
            </a:r>
            <a:r>
              <a:rPr lang="en-US" err="1"/>
              <a:t>Basu</a:t>
            </a:r>
            <a:r>
              <a:rPr lang="en-US"/>
              <a:t> Roy et al] </a:t>
            </a:r>
          </a:p>
        </p:txBody>
      </p:sp>
    </p:spTree>
    <p:extLst>
      <p:ext uri="{BB962C8B-B14F-4D97-AF65-F5344CB8AC3E}">
        <p14:creationId xmlns:p14="http://schemas.microsoft.com/office/powerpoint/2010/main" val="16429293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AD457-21B2-164E-93B7-6EA86FB98DF9}"/>
              </a:ext>
            </a:extLst>
          </p:cNvPr>
          <p:cNvSpPr>
            <a:spLocks noGrp="1"/>
          </p:cNvSpPr>
          <p:nvPr>
            <p:ph idx="1"/>
          </p:nvPr>
        </p:nvSpPr>
        <p:spPr>
          <a:xfrm>
            <a:off x="609600" y="1757053"/>
            <a:ext cx="10972800" cy="3343894"/>
          </a:xfrm>
        </p:spPr>
        <p:txBody>
          <a:bodyPr>
            <a:normAutofit/>
          </a:bodyPr>
          <a:lstStyle/>
          <a:p>
            <a:pPr marL="0" indent="0" algn="ctr">
              <a:buNone/>
            </a:pPr>
            <a:r>
              <a:rPr lang="en-US" sz="3200"/>
              <a:t>“We are concerned about the constant use of federal funds to support this most notorious expression of segregation. Of all the forms of inequality, injustice in health is the most shocking and the most inhuman because it often results in physical death.”</a:t>
            </a:r>
          </a:p>
          <a:p>
            <a:pPr marL="0" indent="0" algn="ctr">
              <a:buNone/>
            </a:pPr>
            <a:endParaRPr lang="en-US"/>
          </a:p>
          <a:p>
            <a:pPr marL="0" indent="0" algn="ctr">
              <a:buNone/>
            </a:pPr>
            <a:r>
              <a:rPr lang="en-US" sz="2000"/>
              <a:t>- Reverend Martin Luther King Jr. (Chicago, March 25, 1966)</a:t>
            </a:r>
          </a:p>
          <a:p>
            <a:pPr algn="ctr"/>
            <a:endParaRPr lang="en-US"/>
          </a:p>
        </p:txBody>
      </p:sp>
      <p:sp>
        <p:nvSpPr>
          <p:cNvPr id="2" name="TextBox 1">
            <a:extLst>
              <a:ext uri="{FF2B5EF4-FFF2-40B4-BE49-F238E27FC236}">
                <a16:creationId xmlns:a16="http://schemas.microsoft.com/office/drawing/2014/main" id="{5EB91928-978E-6E4E-AE56-3ECF22328918}"/>
              </a:ext>
            </a:extLst>
          </p:cNvPr>
          <p:cNvSpPr txBox="1"/>
          <p:nvPr/>
        </p:nvSpPr>
        <p:spPr>
          <a:xfrm>
            <a:off x="344557" y="6488668"/>
            <a:ext cx="9449190" cy="369332"/>
          </a:xfrm>
          <a:prstGeom prst="rect">
            <a:avLst/>
          </a:prstGeom>
          <a:noFill/>
        </p:spPr>
        <p:txBody>
          <a:bodyPr wrap="none" rtlCol="0">
            <a:spAutoFit/>
          </a:bodyPr>
          <a:lstStyle/>
          <a:p>
            <a:r>
              <a:rPr lang="en-US"/>
              <a:t>Source: Multiple newspaper article reports. https://</a:t>
            </a:r>
            <a:r>
              <a:rPr lang="en-US" err="1"/>
              <a:t>quoteinvestigator.com</a:t>
            </a:r>
            <a:r>
              <a:rPr lang="en-US"/>
              <a:t>/2015/10/22/</a:t>
            </a:r>
            <a:r>
              <a:rPr lang="en-US" err="1"/>
              <a:t>mlk</a:t>
            </a:r>
            <a:r>
              <a:rPr lang="en-US"/>
              <a:t>-health/</a:t>
            </a:r>
          </a:p>
        </p:txBody>
      </p:sp>
    </p:spTree>
    <p:extLst>
      <p:ext uri="{BB962C8B-B14F-4D97-AF65-F5344CB8AC3E}">
        <p14:creationId xmlns:p14="http://schemas.microsoft.com/office/powerpoint/2010/main" val="314973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p:txBody>
          <a:bodyPr/>
          <a:lstStyle/>
          <a:p>
            <a:r>
              <a:rPr lang="en-US"/>
              <a:t>Motivation</a:t>
            </a:r>
          </a:p>
        </p:txBody>
      </p:sp>
      <p:sp>
        <p:nvSpPr>
          <p:cNvPr id="3" name="Content Placeholder 2">
            <a:extLst>
              <a:ext uri="{FF2B5EF4-FFF2-40B4-BE49-F238E27FC236}">
                <a16:creationId xmlns:a16="http://schemas.microsoft.com/office/drawing/2014/main" id="{DD2C18FA-3250-624B-876A-43838AC44D6B}"/>
              </a:ext>
            </a:extLst>
          </p:cNvPr>
          <p:cNvSpPr>
            <a:spLocks noGrp="1"/>
          </p:cNvSpPr>
          <p:nvPr>
            <p:ph idx="1"/>
          </p:nvPr>
        </p:nvSpPr>
        <p:spPr>
          <a:xfrm>
            <a:off x="838199" y="1825625"/>
            <a:ext cx="11076709" cy="4351338"/>
          </a:xfrm>
        </p:spPr>
        <p:txBody>
          <a:bodyPr>
            <a:normAutofit fontScale="92500"/>
          </a:bodyPr>
          <a:lstStyle/>
          <a:p>
            <a:pPr marL="0" indent="0">
              <a:buNone/>
            </a:pPr>
            <a:r>
              <a:rPr lang="en-US" sz="3200"/>
              <a:t>Bias, Discrimination and Unfair practices in healthcare is centuries old</a:t>
            </a:r>
          </a:p>
          <a:p>
            <a:pPr marL="0" indent="0">
              <a:buNone/>
            </a:pPr>
            <a:endParaRPr lang="en-US" sz="1500"/>
          </a:p>
          <a:p>
            <a:pPr marL="0" indent="0">
              <a:buNone/>
            </a:pPr>
            <a:r>
              <a:rPr lang="en-US" sz="3200"/>
              <a:t>With the integration of AI + Healthcare the potential to discriminate and perpetuate unfair and biased practices in healthcare increases many folds</a:t>
            </a:r>
          </a:p>
          <a:p>
            <a:pPr marL="0" indent="0">
              <a:buNone/>
            </a:pPr>
            <a:endParaRPr lang="en-US" sz="1500"/>
          </a:p>
          <a:p>
            <a:pPr marL="0" indent="0">
              <a:buNone/>
            </a:pPr>
            <a:r>
              <a:rPr lang="en-US" sz="3200"/>
              <a:t>The problem healthcare AI is a multi-faceted systems level problem that necessitates careful consideration of different notions of fairness in healthcare to different conceptions of Fairness concepts in AI</a:t>
            </a:r>
          </a:p>
        </p:txBody>
      </p:sp>
    </p:spTree>
    <p:extLst>
      <p:ext uri="{BB962C8B-B14F-4D97-AF65-F5344CB8AC3E}">
        <p14:creationId xmlns:p14="http://schemas.microsoft.com/office/powerpoint/2010/main" val="17725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48DD-3B80-1048-AB22-DE0D9123666F}"/>
              </a:ext>
            </a:extLst>
          </p:cNvPr>
          <p:cNvSpPr>
            <a:spLocks noGrp="1"/>
          </p:cNvSpPr>
          <p:nvPr>
            <p:ph type="title"/>
          </p:nvPr>
        </p:nvSpPr>
        <p:spPr/>
        <p:txBody>
          <a:bodyPr/>
          <a:lstStyle/>
          <a:p>
            <a:r>
              <a:rPr lang="en-US"/>
              <a:t>The Algorithmic Accountability Act</a:t>
            </a:r>
          </a:p>
        </p:txBody>
      </p:sp>
      <p:sp>
        <p:nvSpPr>
          <p:cNvPr id="3" name="Rectangle 2">
            <a:extLst>
              <a:ext uri="{FF2B5EF4-FFF2-40B4-BE49-F238E27FC236}">
                <a16:creationId xmlns:a16="http://schemas.microsoft.com/office/drawing/2014/main" id="{A1D6A0A2-2113-F342-BEEA-462A333DDB80}"/>
              </a:ext>
            </a:extLst>
          </p:cNvPr>
          <p:cNvSpPr/>
          <p:nvPr/>
        </p:nvSpPr>
        <p:spPr>
          <a:xfrm>
            <a:off x="465439" y="1725989"/>
            <a:ext cx="3992261" cy="3139321"/>
          </a:xfrm>
          <a:prstGeom prst="rect">
            <a:avLst/>
          </a:prstGeom>
        </p:spPr>
        <p:txBody>
          <a:bodyPr wrap="square">
            <a:spAutoFit/>
          </a:bodyPr>
          <a:lstStyle/>
          <a:p>
            <a:pPr algn="just"/>
            <a:r>
              <a:rPr lang="en-US">
                <a:solidFill>
                  <a:srgbClr val="333333"/>
                </a:solidFill>
              </a:rPr>
              <a:t>“Under the bill, the FTC could require companies to perform “impact assessments” on their own algorithmic decision-making systems. Such assessment would assess potential consequences for “</a:t>
            </a:r>
            <a:r>
              <a:rPr lang="en-US" b="1">
                <a:solidFill>
                  <a:srgbClr val="333333"/>
                </a:solidFill>
              </a:rPr>
              <a:t>accuracy, fairness, bias, discrimination, privacy and security</a:t>
            </a:r>
            <a:r>
              <a:rPr lang="en-US">
                <a:solidFill>
                  <a:srgbClr val="333333"/>
                </a:solidFill>
              </a:rPr>
              <a:t>” within automated systems and companies would be required to correct any issues they uncovered during the process.”</a:t>
            </a:r>
            <a:endParaRPr lang="en-US"/>
          </a:p>
        </p:txBody>
      </p:sp>
      <p:pic>
        <p:nvPicPr>
          <p:cNvPr id="5" name="Picture 4" descr="A screenshot of a social media post&#10;&#10;Description automatically generated">
            <a:extLst>
              <a:ext uri="{FF2B5EF4-FFF2-40B4-BE49-F238E27FC236}">
                <a16:creationId xmlns:a16="http://schemas.microsoft.com/office/drawing/2014/main" id="{47B06D97-C77E-184B-BF17-75E85A9B94C6}"/>
              </a:ext>
            </a:extLst>
          </p:cNvPr>
          <p:cNvPicPr>
            <a:picLocks noChangeAspect="1"/>
          </p:cNvPicPr>
          <p:nvPr/>
        </p:nvPicPr>
        <p:blipFill>
          <a:blip r:embed="rId3"/>
          <a:stretch>
            <a:fillRect/>
          </a:stretch>
        </p:blipFill>
        <p:spPr>
          <a:xfrm>
            <a:off x="4582811" y="1657726"/>
            <a:ext cx="7315200" cy="4221011"/>
          </a:xfrm>
          <a:prstGeom prst="rect">
            <a:avLst/>
          </a:prstGeom>
        </p:spPr>
      </p:pic>
    </p:spTree>
    <p:extLst>
      <p:ext uri="{BB962C8B-B14F-4D97-AF65-F5344CB8AC3E}">
        <p14:creationId xmlns:p14="http://schemas.microsoft.com/office/powerpoint/2010/main" val="410730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a:xfrm>
            <a:off x="281371" y="91440"/>
            <a:ext cx="10515600" cy="1009996"/>
          </a:xfrm>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281371" y="1213626"/>
            <a:ext cx="11765157" cy="5016758"/>
          </a:xfrm>
          <a:prstGeom prst="rect">
            <a:avLst/>
          </a:prstGeom>
        </p:spPr>
        <p:txBody>
          <a:bodyPr wrap="square">
            <a:spAutoFit/>
          </a:bodyPr>
          <a:lstStyle/>
          <a:p>
            <a:r>
              <a:rPr lang="en-US" sz="2000" b="1"/>
              <a:t>The seminal figures of modern medicine</a:t>
            </a:r>
            <a:r>
              <a:rPr lang="en-US" sz="2000"/>
              <a:t> (Anton van Leeuwenhoek</a:t>
            </a:r>
            <a:r>
              <a:rPr lang="en-US" sz="2000" baseline="30000"/>
              <a:t>(1632-1723)</a:t>
            </a:r>
            <a:r>
              <a:rPr lang="en-US" sz="2000"/>
              <a:t>, the Father of Microscopy, Marcello </a:t>
            </a:r>
            <a:r>
              <a:rPr lang="en-US" sz="2000" err="1"/>
              <a:t>Malphighi</a:t>
            </a:r>
            <a:r>
              <a:rPr lang="en-US" sz="2000" baseline="30000"/>
              <a:t>(1628-1694)</a:t>
            </a:r>
            <a:r>
              <a:rPr lang="en-US" sz="2000"/>
              <a:t>, the Father of Histology, Carl Linnaeus</a:t>
            </a:r>
            <a:r>
              <a:rPr lang="en-US" sz="2000" baseline="30000"/>
              <a:t>(1707-1778)</a:t>
            </a:r>
            <a:r>
              <a:rPr lang="en-US" sz="2000"/>
              <a:t> the Father of Biological Classification) held racial and biased beliefs that greatly influenced modern medicine and healthcare (Byrd 2001)</a:t>
            </a:r>
          </a:p>
          <a:p>
            <a:endParaRPr lang="en-US" sz="2000"/>
          </a:p>
          <a:p>
            <a:r>
              <a:rPr lang="en-US" sz="2000" b="1"/>
              <a:t>Education: </a:t>
            </a:r>
            <a:r>
              <a:rPr lang="en-US" sz="2000"/>
              <a:t>Many Western physicians assumed poor health as normal for Black ("Negro Diseases”). In Medical Schools syllabus until the 1960s in the US</a:t>
            </a:r>
          </a:p>
          <a:p>
            <a:endParaRPr lang="en-US" sz="2000"/>
          </a:p>
          <a:p>
            <a:r>
              <a:rPr lang="en-US" sz="2000" b="1"/>
              <a:t>Medical Profession: </a:t>
            </a:r>
            <a:r>
              <a:rPr lang="en-US" sz="2000"/>
              <a:t>With few exceptions Blacks were not represented in the medical profession in the US until the last 19</a:t>
            </a:r>
            <a:r>
              <a:rPr lang="en-US" sz="2000" baseline="30000"/>
              <a:t>th</a:t>
            </a:r>
            <a:r>
              <a:rPr lang="en-US" sz="2000"/>
              <a:t> century and the percentage in the profession remained at 2% from 1900 to 1980</a:t>
            </a:r>
          </a:p>
          <a:p>
            <a:endParaRPr lang="en-US" sz="2000"/>
          </a:p>
          <a:p>
            <a:r>
              <a:rPr lang="en-US" sz="2000" b="1"/>
              <a:t>Sterilization: </a:t>
            </a:r>
            <a:r>
              <a:rPr lang="en-US" sz="2000"/>
              <a:t>A third of Puerto Rican women of childbearing age were sterilized under coercion from 1930s to 1970s. Many Mexican and Native American women were also sterilized (de Malave 1999). International examples of ethnic sterilization are also plenty (India ‘70s) </a:t>
            </a:r>
          </a:p>
          <a:p>
            <a:endParaRPr lang="en-US" sz="2000"/>
          </a:p>
          <a:p>
            <a:r>
              <a:rPr lang="en-US" sz="2000" b="1"/>
              <a:t>Fatality: </a:t>
            </a:r>
            <a:r>
              <a:rPr lang="en-US" sz="2000"/>
              <a:t>Higher cases of death during childbirth and lower birth weight among Black Women (Randall 1995)</a:t>
            </a:r>
          </a:p>
          <a:p>
            <a:endParaRPr lang="en-US" sz="2000"/>
          </a:p>
        </p:txBody>
      </p:sp>
    </p:spTree>
    <p:extLst>
      <p:ext uri="{BB962C8B-B14F-4D97-AF65-F5344CB8AC3E}">
        <p14:creationId xmlns:p14="http://schemas.microsoft.com/office/powerpoint/2010/main" val="170381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398583" y="1417003"/>
            <a:ext cx="11260017" cy="4401205"/>
          </a:xfrm>
          <a:prstGeom prst="rect">
            <a:avLst/>
          </a:prstGeom>
        </p:spPr>
        <p:txBody>
          <a:bodyPr wrap="square">
            <a:spAutoFit/>
          </a:bodyPr>
          <a:lstStyle/>
          <a:p>
            <a:r>
              <a:rPr lang="en-US" sz="2000" b="1"/>
              <a:t>Tuskegee Experiments: </a:t>
            </a:r>
            <a:r>
              <a:rPr lang="en-US" sz="2000"/>
              <a:t>From 1932 to 1972, the US government tracked and lied to 600 hundred low-income African-American men in Tuskegee, AL on a study where sham treatments were given for Syphilis. Many men needlessly passed the disease to family, suffered and died (Thomas and Quinn 1991)</a:t>
            </a:r>
          </a:p>
          <a:p>
            <a:endParaRPr lang="en-US" sz="2000"/>
          </a:p>
          <a:p>
            <a:r>
              <a:rPr lang="en-US" sz="2000" b="1"/>
              <a:t>Sickle cell disease:</a:t>
            </a:r>
            <a:r>
              <a:rPr lang="en-US" sz="2000"/>
              <a:t> which mostly affects African-Americans, received less attention in research than other prominent diseases, mainly because its disproportionately affected African-Americans (</a:t>
            </a:r>
            <a:r>
              <a:rPr lang="en-US" sz="2000" err="1"/>
              <a:t>Wailoo</a:t>
            </a:r>
            <a:r>
              <a:rPr lang="en-US" sz="2000"/>
              <a:t> 2017)</a:t>
            </a:r>
          </a:p>
          <a:p>
            <a:endParaRPr lang="en-US" sz="2000"/>
          </a:p>
          <a:p>
            <a:r>
              <a:rPr lang="en-US" sz="2000" b="1"/>
              <a:t>Bypass Surgery: </a:t>
            </a:r>
            <a:r>
              <a:rPr lang="en-US" sz="2000"/>
              <a:t>Black men are significantly less likely to be recommended for bypass surgery than White men. Mainly because of the incorrect perception Black patients were less well-educated and less likely to engage in physical activity after the surgery. Thus, the physicians concluded that they were poorer candidates for the surgery (</a:t>
            </a:r>
            <a:r>
              <a:rPr lang="en-US" sz="2000" err="1"/>
              <a:t>Malat</a:t>
            </a:r>
            <a:r>
              <a:rPr lang="en-US" sz="2000"/>
              <a:t> and Griffin 2006) </a:t>
            </a:r>
          </a:p>
          <a:p>
            <a:endParaRPr lang="en-US" sz="2000"/>
          </a:p>
          <a:p>
            <a:endParaRPr lang="en-US" sz="2000"/>
          </a:p>
          <a:p>
            <a:endParaRPr lang="en-US" sz="2000"/>
          </a:p>
        </p:txBody>
      </p:sp>
    </p:spTree>
    <p:extLst>
      <p:ext uri="{BB962C8B-B14F-4D97-AF65-F5344CB8AC3E}">
        <p14:creationId xmlns:p14="http://schemas.microsoft.com/office/powerpoint/2010/main" val="2004903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in Healthcare: Examples</a:t>
            </a:r>
          </a:p>
        </p:txBody>
      </p:sp>
      <p:sp>
        <p:nvSpPr>
          <p:cNvPr id="3" name="Rectangle 2">
            <a:extLst>
              <a:ext uri="{FF2B5EF4-FFF2-40B4-BE49-F238E27FC236}">
                <a16:creationId xmlns:a16="http://schemas.microsoft.com/office/drawing/2014/main" id="{97C6405F-240E-2A41-833A-AE09C9C9D4CF}"/>
              </a:ext>
            </a:extLst>
          </p:cNvPr>
          <p:cNvSpPr/>
          <p:nvPr/>
        </p:nvSpPr>
        <p:spPr>
          <a:xfrm>
            <a:off x="224942" y="1203631"/>
            <a:ext cx="8357958" cy="5262979"/>
          </a:xfrm>
          <a:prstGeom prst="rect">
            <a:avLst/>
          </a:prstGeom>
        </p:spPr>
        <p:txBody>
          <a:bodyPr wrap="square">
            <a:spAutoFit/>
          </a:bodyPr>
          <a:lstStyle/>
          <a:p>
            <a:pPr marL="342900" indent="-342900">
              <a:buFont typeface="Arial" panose="020B0604020202020204" pitchFamily="34" charset="0"/>
              <a:buChar char="•"/>
            </a:pPr>
            <a:r>
              <a:rPr lang="en-US" sz="2400"/>
              <a:t>Rockefeller University’s NIH supported study on how obesity affected breast and uterine cancer did not enroll any woman (Simkin 1995)</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It was found that older women were less likely to be given lifesaving interventions as compared to men (Bierman 2007)</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It has been observed that women are less likely to be given analgesia (Chen 2008)</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The 1982 Multiple Risk Factor Intervention Trial aimed at exploring whether dietary change and exercise could help prevent heart disease included no women out of trial size of 13,000</a:t>
            </a:r>
          </a:p>
        </p:txBody>
      </p:sp>
      <p:sp>
        <p:nvSpPr>
          <p:cNvPr id="4" name="TextBox 3">
            <a:extLst>
              <a:ext uri="{FF2B5EF4-FFF2-40B4-BE49-F238E27FC236}">
                <a16:creationId xmlns:a16="http://schemas.microsoft.com/office/drawing/2014/main" id="{440C2607-D7BD-E848-BEB8-E108E46F872D}"/>
              </a:ext>
            </a:extLst>
          </p:cNvPr>
          <p:cNvSpPr txBox="1"/>
          <p:nvPr/>
        </p:nvSpPr>
        <p:spPr>
          <a:xfrm>
            <a:off x="1890793" y="6369803"/>
            <a:ext cx="7950631" cy="369332"/>
          </a:xfrm>
          <a:prstGeom prst="rect">
            <a:avLst/>
          </a:prstGeom>
          <a:noFill/>
        </p:spPr>
        <p:txBody>
          <a:bodyPr wrap="square" rtlCol="0">
            <a:spAutoFit/>
          </a:bodyPr>
          <a:lstStyle/>
          <a:p>
            <a:r>
              <a:rPr lang="en-US"/>
              <a:t>Source: https://</a:t>
            </a:r>
            <a:r>
              <a:rPr lang="en-US" err="1"/>
              <a:t>nypost.com</a:t>
            </a:r>
            <a:r>
              <a:rPr lang="en-US"/>
              <a:t>/2018/04/21/medical-research-has-a-woman-problem/</a:t>
            </a:r>
          </a:p>
        </p:txBody>
      </p:sp>
      <p:pic>
        <p:nvPicPr>
          <p:cNvPr id="6" name="Picture 5" descr="A picture containing drawing&#10;&#10;Description automatically generated">
            <a:extLst>
              <a:ext uri="{FF2B5EF4-FFF2-40B4-BE49-F238E27FC236}">
                <a16:creationId xmlns:a16="http://schemas.microsoft.com/office/drawing/2014/main" id="{27B2041E-6DDF-E94A-8691-D74F8700E285}"/>
              </a:ext>
            </a:extLst>
          </p:cNvPr>
          <p:cNvPicPr>
            <a:picLocks noChangeAspect="1"/>
          </p:cNvPicPr>
          <p:nvPr/>
        </p:nvPicPr>
        <p:blipFill>
          <a:blip r:embed="rId3"/>
          <a:stretch>
            <a:fillRect/>
          </a:stretch>
        </p:blipFill>
        <p:spPr>
          <a:xfrm>
            <a:off x="8526470" y="398341"/>
            <a:ext cx="3665530" cy="5835200"/>
          </a:xfrm>
          <a:prstGeom prst="rect">
            <a:avLst/>
          </a:prstGeom>
        </p:spPr>
      </p:pic>
    </p:spTree>
    <p:extLst>
      <p:ext uri="{BB962C8B-B14F-4D97-AF65-F5344CB8AC3E}">
        <p14:creationId xmlns:p14="http://schemas.microsoft.com/office/powerpoint/2010/main" val="3384155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04A6-BB2A-9341-9B64-E07C5DC8B8A1}"/>
              </a:ext>
            </a:extLst>
          </p:cNvPr>
          <p:cNvSpPr>
            <a:spLocks noGrp="1"/>
          </p:cNvSpPr>
          <p:nvPr>
            <p:ph type="title"/>
          </p:nvPr>
        </p:nvSpPr>
        <p:spPr/>
        <p:txBody>
          <a:bodyPr/>
          <a:lstStyle/>
          <a:p>
            <a:r>
              <a:rPr lang="en-US"/>
              <a:t>Bias in Healthcare: Examples</a:t>
            </a:r>
          </a:p>
        </p:txBody>
      </p:sp>
      <p:sp>
        <p:nvSpPr>
          <p:cNvPr id="3" name="Content Placeholder 2">
            <a:extLst>
              <a:ext uri="{FF2B5EF4-FFF2-40B4-BE49-F238E27FC236}">
                <a16:creationId xmlns:a16="http://schemas.microsoft.com/office/drawing/2014/main" id="{37DE8170-0C75-5D4C-B374-4B5113FA7965}"/>
              </a:ext>
            </a:extLst>
          </p:cNvPr>
          <p:cNvSpPr>
            <a:spLocks noGrp="1"/>
          </p:cNvSpPr>
          <p:nvPr>
            <p:ph idx="1"/>
          </p:nvPr>
        </p:nvSpPr>
        <p:spPr/>
        <p:txBody>
          <a:bodyPr>
            <a:normAutofit fontScale="92500" lnSpcReduction="20000"/>
          </a:bodyPr>
          <a:lstStyle/>
          <a:p>
            <a:r>
              <a:rPr lang="en-US"/>
              <a:t>For most of the 15 leading causes of death in the US including heart disease, cancer, stroke, diabetes, kidney disease, hypertension, liver cirrhosis and homicide, Blacks have higher death rates than whites (Kung et al. 2008)</a:t>
            </a:r>
          </a:p>
          <a:p>
            <a:r>
              <a:rPr lang="en-US"/>
              <a:t>These elevated death rates exist across the life-course with African Americans and American Indians having higher age-specific mortality rates than whites from birth through the retirement years [Williams 2005]</a:t>
            </a:r>
          </a:p>
          <a:p>
            <a:r>
              <a:rPr lang="en-US"/>
              <a:t>Experiencing racist treatment is also a social determinant of health. Experience of interpersonal racism has been observed as a mechanism that partially explains differences between Aboriginal and non‐Aboriginal people’s health [Larson et al 2007]</a:t>
            </a:r>
          </a:p>
          <a:p>
            <a:r>
              <a:rPr lang="en-US"/>
              <a:t>There is a long history of unfair diagnosis of psychological conditions in minorities and women [Gard et al 1997] </a:t>
            </a:r>
          </a:p>
        </p:txBody>
      </p:sp>
    </p:spTree>
    <p:extLst>
      <p:ext uri="{BB962C8B-B14F-4D97-AF65-F5344CB8AC3E}">
        <p14:creationId xmlns:p14="http://schemas.microsoft.com/office/powerpoint/2010/main" val="3989116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in Healthcare </a:t>
            </a:r>
            <a:r>
              <a:rPr lang="en-US" sz="6000" b="1"/>
              <a:t>AI</a:t>
            </a:r>
            <a:r>
              <a:rPr lang="en-US"/>
              <a:t>: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398583" y="1417003"/>
            <a:ext cx="10691447" cy="4893647"/>
          </a:xfrm>
          <a:prstGeom prst="rect">
            <a:avLst/>
          </a:prstGeom>
        </p:spPr>
        <p:txBody>
          <a:bodyPr wrap="square">
            <a:spAutoFit/>
          </a:bodyPr>
          <a:lstStyle/>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Times New Roman" panose="02020603050405020304" pitchFamily="18" charset="0"/>
              </a:rPr>
              <a:t>One of the earliest examples (1970s) of algorithmic discrimination comes from healthcare where an algorithm employed by St. George’s Hospital Medical School in the UK was discriminating based on race and gender in making initial screening decisions for applicants to medical school</a:t>
            </a:r>
          </a:p>
          <a:p>
            <a:pPr marL="342900" indent="-342900">
              <a:buFont typeface="Arial" panose="020B0604020202020204" pitchFamily="34" charset="0"/>
              <a:buChar char="•"/>
            </a:pPr>
            <a:r>
              <a:rPr lang="en-US" sz="2400"/>
              <a:t>In 1976 Joseph </a:t>
            </a:r>
            <a:r>
              <a:rPr lang="en-US" sz="2400" err="1"/>
              <a:t>Weizenbaum</a:t>
            </a:r>
            <a:r>
              <a:rPr lang="en-US" sz="2400"/>
              <a:t> was one of the first computer scientists to raise the question of algorithmic bias (</a:t>
            </a:r>
            <a:r>
              <a:rPr lang="en-US" sz="2400" err="1"/>
              <a:t>Weizenbaum</a:t>
            </a:r>
            <a:r>
              <a:rPr lang="en-US" sz="2400"/>
              <a:t> 1976)</a:t>
            </a:r>
          </a:p>
          <a:p>
            <a:pPr marL="342900" indent="-342900">
              <a:buFont typeface="Arial" panose="020B0604020202020204" pitchFamily="34" charset="0"/>
              <a:buChar char="•"/>
            </a:pPr>
            <a:r>
              <a:rPr lang="en-US" sz="2400"/>
              <a:t>Clinicians are more likely to believe AI that supports current practices and thus perpetuate implicit biases (Parikh 2019)</a:t>
            </a:r>
          </a:p>
          <a:p>
            <a:pPr marL="342900" indent="-342900">
              <a:buFont typeface="Arial" panose="020B0604020202020204" pitchFamily="34" charset="0"/>
              <a:buChar char="•"/>
            </a:pPr>
            <a:r>
              <a:rPr lang="en-US" sz="2400"/>
              <a:t>Among women with breast cancer, Black women have a lower likelihood of being tested for high risk mutations compared with Caucasian women. An AI model that uses genetic tests is more likely to mischaracterize the risk of breast cancer, although the risk is the same for both (Parikh 2019)</a:t>
            </a:r>
          </a:p>
          <a:p>
            <a:endParaRPr lang="en-US" sz="2400"/>
          </a:p>
        </p:txBody>
      </p:sp>
    </p:spTree>
    <p:extLst>
      <p:ext uri="{BB962C8B-B14F-4D97-AF65-F5344CB8AC3E}">
        <p14:creationId xmlns:p14="http://schemas.microsoft.com/office/powerpoint/2010/main" val="565882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E237-DFD2-0341-A77B-B1F846E0253F}"/>
              </a:ext>
            </a:extLst>
          </p:cNvPr>
          <p:cNvSpPr>
            <a:spLocks noGrp="1"/>
          </p:cNvSpPr>
          <p:nvPr>
            <p:ph type="title"/>
          </p:nvPr>
        </p:nvSpPr>
        <p:spPr/>
        <p:txBody>
          <a:bodyPr/>
          <a:lstStyle/>
          <a:p>
            <a:r>
              <a:rPr lang="en-US"/>
              <a:t>#</a:t>
            </a:r>
            <a:r>
              <a:rPr lang="en-US" err="1"/>
              <a:t>FairMLHealth</a:t>
            </a:r>
            <a:r>
              <a:rPr lang="en-US"/>
              <a:t> Tutorial Overview</a:t>
            </a:r>
          </a:p>
        </p:txBody>
      </p:sp>
      <p:sp>
        <p:nvSpPr>
          <p:cNvPr id="3" name="Content Placeholder 2">
            <a:extLst>
              <a:ext uri="{FF2B5EF4-FFF2-40B4-BE49-F238E27FC236}">
                <a16:creationId xmlns:a16="http://schemas.microsoft.com/office/drawing/2014/main" id="{686A11F0-3AA7-6646-BDAE-6DB6489DE647}"/>
              </a:ext>
            </a:extLst>
          </p:cNvPr>
          <p:cNvSpPr>
            <a:spLocks noGrp="1"/>
          </p:cNvSpPr>
          <p:nvPr>
            <p:ph idx="1"/>
          </p:nvPr>
        </p:nvSpPr>
        <p:spPr/>
        <p:txBody>
          <a:bodyPr/>
          <a:lstStyle/>
          <a:p>
            <a:r>
              <a:rPr lang="en-US"/>
              <a:t>Foundations: Fairness in Healthcare ML</a:t>
            </a:r>
          </a:p>
          <a:p>
            <a:r>
              <a:rPr lang="en-US"/>
              <a:t>Measurement &amp; Mismeasurement of Fairness</a:t>
            </a:r>
          </a:p>
          <a:p>
            <a:r>
              <a:rPr lang="en-US"/>
              <a:t>Operationalizing Fairness in Healthcare ML</a:t>
            </a:r>
          </a:p>
          <a:p>
            <a:r>
              <a:rPr lang="en-US"/>
              <a:t>Domain Challenges in Healthcare ML</a:t>
            </a:r>
          </a:p>
          <a:p>
            <a:r>
              <a:rPr lang="en-US"/>
              <a:t>Fairness in Healthcare ML in Action</a:t>
            </a:r>
          </a:p>
          <a:p>
            <a:r>
              <a:rPr lang="en-US"/>
              <a:t>Best Practices</a:t>
            </a:r>
          </a:p>
          <a:p>
            <a:r>
              <a:rPr lang="en-US"/>
              <a:t>Library Demo</a:t>
            </a:r>
          </a:p>
          <a:p>
            <a:r>
              <a:rPr lang="en-US"/>
              <a:t>Conclusion</a:t>
            </a:r>
          </a:p>
          <a:p>
            <a:pPr marL="0" indent="0">
              <a:buNone/>
            </a:pPr>
            <a:endParaRPr lang="en-US"/>
          </a:p>
          <a:p>
            <a:endParaRPr lang="en-US"/>
          </a:p>
        </p:txBody>
      </p:sp>
    </p:spTree>
    <p:extLst>
      <p:ext uri="{BB962C8B-B14F-4D97-AF65-F5344CB8AC3E}">
        <p14:creationId xmlns:p14="http://schemas.microsoft.com/office/powerpoint/2010/main" val="204054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9F697-1529-CB4E-94B6-F0CEBED62834}"/>
              </a:ext>
            </a:extLst>
          </p:cNvPr>
          <p:cNvSpPr>
            <a:spLocks noGrp="1"/>
          </p:cNvSpPr>
          <p:nvPr>
            <p:ph type="title"/>
          </p:nvPr>
        </p:nvSpPr>
        <p:spPr/>
        <p:txBody>
          <a:bodyPr/>
          <a:lstStyle/>
          <a:p>
            <a:r>
              <a:rPr lang="en-US"/>
              <a:t>Bias in Healthcare </a:t>
            </a:r>
            <a:r>
              <a:rPr lang="en-US" sz="6000" b="1"/>
              <a:t>AI</a:t>
            </a:r>
            <a:r>
              <a:rPr lang="en-US"/>
              <a:t>: History</a:t>
            </a:r>
          </a:p>
        </p:txBody>
      </p:sp>
      <p:sp>
        <p:nvSpPr>
          <p:cNvPr id="3" name="Rectangle 2">
            <a:extLst>
              <a:ext uri="{FF2B5EF4-FFF2-40B4-BE49-F238E27FC236}">
                <a16:creationId xmlns:a16="http://schemas.microsoft.com/office/drawing/2014/main" id="{3B9BC05C-8989-1E46-BB0A-930FD426057E}"/>
              </a:ext>
            </a:extLst>
          </p:cNvPr>
          <p:cNvSpPr/>
          <p:nvPr/>
        </p:nvSpPr>
        <p:spPr>
          <a:xfrm>
            <a:off x="398583" y="1417003"/>
            <a:ext cx="10691447" cy="1200329"/>
          </a:xfrm>
          <a:prstGeom prst="rect">
            <a:avLst/>
          </a:prstGeom>
        </p:spPr>
        <p:txBody>
          <a:bodyPr wrap="square">
            <a:spAutoFit/>
          </a:bodyPr>
          <a:lstStyle/>
          <a:p>
            <a:pPr marL="342900" indent="-342900">
              <a:buFont typeface="Arial" panose="020B0604020202020204" pitchFamily="34" charset="0"/>
              <a:buChar char="•"/>
            </a:pPr>
            <a:r>
              <a:rPr lang="en-US" sz="2400"/>
              <a:t>Idahoans with cognitive/learning disabilities had their healthcare benefits reduced by $20—30K based on AI without any explanation which led to a lawsuit by ACLU that revealed that the decisions were made by an AI [Stanley 2017]</a:t>
            </a:r>
          </a:p>
        </p:txBody>
      </p:sp>
    </p:spTree>
    <p:extLst>
      <p:ext uri="{BB962C8B-B14F-4D97-AF65-F5344CB8AC3E}">
        <p14:creationId xmlns:p14="http://schemas.microsoft.com/office/powerpoint/2010/main" val="1001570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390A-15F4-4A45-98A3-E226F6E74421}"/>
              </a:ext>
            </a:extLst>
          </p:cNvPr>
          <p:cNvSpPr>
            <a:spLocks noGrp="1"/>
          </p:cNvSpPr>
          <p:nvPr>
            <p:ph type="title"/>
          </p:nvPr>
        </p:nvSpPr>
        <p:spPr>
          <a:xfrm>
            <a:off x="281371" y="91442"/>
            <a:ext cx="11754110" cy="1325563"/>
          </a:xfrm>
        </p:spPr>
        <p:txBody>
          <a:bodyPr/>
          <a:lstStyle/>
          <a:p>
            <a:r>
              <a:rPr lang="en-US"/>
              <a:t>Fairness in Machine Learning is more than imbalanced datasets!</a:t>
            </a:r>
          </a:p>
        </p:txBody>
      </p:sp>
      <p:pic>
        <p:nvPicPr>
          <p:cNvPr id="4" name="Picture 3" descr="A close up of text on a white background&#10;&#10;Description automatically generated">
            <a:extLst>
              <a:ext uri="{FF2B5EF4-FFF2-40B4-BE49-F238E27FC236}">
                <a16:creationId xmlns:a16="http://schemas.microsoft.com/office/drawing/2014/main" id="{D3C85B95-0238-1F40-BA9E-521319BBFAB5}"/>
              </a:ext>
            </a:extLst>
          </p:cNvPr>
          <p:cNvPicPr>
            <a:picLocks noChangeAspect="1"/>
          </p:cNvPicPr>
          <p:nvPr/>
        </p:nvPicPr>
        <p:blipFill>
          <a:blip r:embed="rId3"/>
          <a:stretch>
            <a:fillRect/>
          </a:stretch>
        </p:blipFill>
        <p:spPr>
          <a:xfrm>
            <a:off x="1792287" y="1417005"/>
            <a:ext cx="9144000" cy="4649002"/>
          </a:xfrm>
          <a:prstGeom prst="rect">
            <a:avLst/>
          </a:prstGeom>
        </p:spPr>
      </p:pic>
      <p:sp>
        <p:nvSpPr>
          <p:cNvPr id="5" name="Rectangle 4">
            <a:extLst>
              <a:ext uri="{FF2B5EF4-FFF2-40B4-BE49-F238E27FC236}">
                <a16:creationId xmlns:a16="http://schemas.microsoft.com/office/drawing/2014/main" id="{7013B738-B845-F74A-9174-5A2EC0CA4DA8}"/>
              </a:ext>
            </a:extLst>
          </p:cNvPr>
          <p:cNvSpPr/>
          <p:nvPr/>
        </p:nvSpPr>
        <p:spPr>
          <a:xfrm>
            <a:off x="9599616" y="6397226"/>
            <a:ext cx="2108269" cy="369332"/>
          </a:xfrm>
          <a:prstGeom prst="rect">
            <a:avLst/>
          </a:prstGeom>
        </p:spPr>
        <p:txBody>
          <a:bodyPr wrap="none">
            <a:spAutoFit/>
          </a:bodyPr>
          <a:lstStyle/>
          <a:p>
            <a:r>
              <a:rPr lang="en-US"/>
              <a:t>[Google Cloud 2018]</a:t>
            </a:r>
          </a:p>
        </p:txBody>
      </p:sp>
    </p:spTree>
    <p:extLst>
      <p:ext uri="{BB962C8B-B14F-4D97-AF65-F5344CB8AC3E}">
        <p14:creationId xmlns:p14="http://schemas.microsoft.com/office/powerpoint/2010/main" val="120185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a:xfrm>
            <a:off x="281371" y="91440"/>
            <a:ext cx="10916716" cy="1325563"/>
          </a:xfrm>
        </p:spPr>
        <p:txBody>
          <a:bodyPr/>
          <a:lstStyle/>
          <a:p>
            <a:r>
              <a:rPr lang="en-US"/>
              <a:t>Bias in Healthcare AI: Is it just a data problem?</a:t>
            </a:r>
          </a:p>
        </p:txBody>
      </p:sp>
      <p:sp>
        <p:nvSpPr>
          <p:cNvPr id="3" name="Rectangle 2">
            <a:extLst>
              <a:ext uri="{FF2B5EF4-FFF2-40B4-BE49-F238E27FC236}">
                <a16:creationId xmlns:a16="http://schemas.microsoft.com/office/drawing/2014/main" id="{97C6405F-240E-2A41-833A-AE09C9C9D4CF}"/>
              </a:ext>
            </a:extLst>
          </p:cNvPr>
          <p:cNvSpPr/>
          <p:nvPr/>
        </p:nvSpPr>
        <p:spPr>
          <a:xfrm>
            <a:off x="281371" y="1174549"/>
            <a:ext cx="10691447" cy="4985980"/>
          </a:xfrm>
          <a:prstGeom prst="rect">
            <a:avLst/>
          </a:prstGeom>
        </p:spPr>
        <p:txBody>
          <a:bodyPr wrap="square">
            <a:spAutoFit/>
          </a:bodyPr>
          <a:lstStyle/>
          <a:p>
            <a:r>
              <a:rPr lang="en-US" sz="2000" b="1">
                <a:latin typeface="Calibri" panose="020F0502020204030204" pitchFamily="34" charset="0"/>
                <a:ea typeface="Calibri" panose="020F0502020204030204" pitchFamily="34" charset="0"/>
                <a:cs typeface="Times New Roman" panose="02020603050405020304" pitchFamily="18" charset="0"/>
              </a:rPr>
              <a:t>Generalizability and representativeness are also important considerations when interpreting randomized clinical trials. The generalizability of AI algorithms across subgroups is critically dependent on factors like representativeness of included populations, missing data, and outliers.</a:t>
            </a:r>
          </a:p>
          <a:p>
            <a:endParaRPr lang="en-US" b="1">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a:t>EHRs are observational databases, the data reflects not just the health of the patients but also their interactions with the healthcare system e.g., the date of a code for diabetes is when the physician made the diagnosis, not when the patient first developed the disease (</a:t>
            </a:r>
            <a:r>
              <a:rPr lang="en-US" sz="2400" err="1"/>
              <a:t>Agniel</a:t>
            </a:r>
            <a:r>
              <a:rPr lang="en-US" sz="2400"/>
              <a:t> 2018)</a:t>
            </a:r>
          </a:p>
          <a:p>
            <a:pPr marL="342900" indent="-342900">
              <a:buFont typeface="Arial" panose="020B0604020202020204" pitchFamily="34" charset="0"/>
              <a:buChar char="•"/>
            </a:pPr>
            <a:r>
              <a:rPr lang="en-US" sz="2400"/>
              <a:t>The billing code used for an office visit might be influenced more by reimbursement policies than the original reason for the visit</a:t>
            </a:r>
          </a:p>
          <a:p>
            <a:pPr marL="342900" indent="-342900">
              <a:buFont typeface="Arial" panose="020B0604020202020204" pitchFamily="34" charset="0"/>
              <a:buChar char="•"/>
            </a:pPr>
            <a:r>
              <a:rPr lang="en-US" sz="2400"/>
              <a:t>Practices regarding how data is recorded may change over time e.g., reporting patient falls, opioid prescribing increased from 2005-12, but at rates that differed by practice and patient population [</a:t>
            </a:r>
            <a:r>
              <a:rPr lang="en-US" sz="2400" err="1"/>
              <a:t>McLintock</a:t>
            </a:r>
            <a:r>
              <a:rPr lang="en-US" sz="2400"/>
              <a:t> 2019]</a:t>
            </a:r>
          </a:p>
          <a:p>
            <a:pPr marL="342900" indent="-342900">
              <a:buFont typeface="Arial" panose="020B0604020202020204" pitchFamily="34" charset="0"/>
              <a:buChar char="•"/>
            </a:pPr>
            <a:r>
              <a:rPr lang="en-US" sz="2400"/>
              <a:t>Data as a signal. Lab tests are ordered more often for sick patients (</a:t>
            </a:r>
            <a:r>
              <a:rPr lang="en-US" sz="2400" err="1"/>
              <a:t>Agniel</a:t>
            </a:r>
            <a:r>
              <a:rPr lang="en-US" sz="2400"/>
              <a:t> 2018)</a:t>
            </a:r>
          </a:p>
        </p:txBody>
      </p:sp>
    </p:spTree>
    <p:extLst>
      <p:ext uri="{BB962C8B-B14F-4D97-AF65-F5344CB8AC3E}">
        <p14:creationId xmlns:p14="http://schemas.microsoft.com/office/powerpoint/2010/main" val="395144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F3CC-16B3-894B-B9ED-29B835344C90}"/>
              </a:ext>
            </a:extLst>
          </p:cNvPr>
          <p:cNvSpPr>
            <a:spLocks noGrp="1"/>
          </p:cNvSpPr>
          <p:nvPr>
            <p:ph type="title"/>
          </p:nvPr>
        </p:nvSpPr>
        <p:spPr/>
        <p:txBody>
          <a:bodyPr/>
          <a:lstStyle/>
          <a:p>
            <a:r>
              <a:rPr lang="en-US"/>
              <a:t>Fairness in </a:t>
            </a:r>
            <a:r>
              <a:rPr lang="en-US">
                <a:solidFill>
                  <a:schemeClr val="tx1"/>
                </a:solidFill>
              </a:rPr>
              <a:t>ML</a:t>
            </a:r>
            <a:r>
              <a:rPr lang="en-US"/>
              <a:t> as a Systems Problem</a:t>
            </a:r>
            <a:endParaRPr lang="en-US">
              <a:solidFill>
                <a:schemeClr val="tx2">
                  <a:lumMod val="75000"/>
                </a:schemeClr>
              </a:solidFill>
            </a:endParaRPr>
          </a:p>
        </p:txBody>
      </p:sp>
      <p:sp>
        <p:nvSpPr>
          <p:cNvPr id="5" name="TextBox 4">
            <a:extLst>
              <a:ext uri="{FF2B5EF4-FFF2-40B4-BE49-F238E27FC236}">
                <a16:creationId xmlns:a16="http://schemas.microsoft.com/office/drawing/2014/main" id="{E1DC5D5F-7D5F-0147-8177-BB4917DEC420}"/>
              </a:ext>
            </a:extLst>
          </p:cNvPr>
          <p:cNvSpPr txBox="1"/>
          <p:nvPr/>
        </p:nvSpPr>
        <p:spPr>
          <a:xfrm>
            <a:off x="655629" y="4104903"/>
            <a:ext cx="620556" cy="369332"/>
          </a:xfrm>
          <a:prstGeom prst="rect">
            <a:avLst/>
          </a:prstGeom>
          <a:noFill/>
        </p:spPr>
        <p:txBody>
          <a:bodyPr wrap="none" rtlCol="0">
            <a:spAutoFit/>
          </a:bodyPr>
          <a:lstStyle/>
          <a:p>
            <a:pPr algn="ctr"/>
            <a:r>
              <a:rPr lang="en-US">
                <a:latin typeface="Museo Sans 300" panose="02000000000000000000" pitchFamily="2" charset="77"/>
              </a:rPr>
              <a:t>Data</a:t>
            </a:r>
          </a:p>
        </p:txBody>
      </p:sp>
      <p:sp>
        <p:nvSpPr>
          <p:cNvPr id="6" name="TextBox 5">
            <a:extLst>
              <a:ext uri="{FF2B5EF4-FFF2-40B4-BE49-F238E27FC236}">
                <a16:creationId xmlns:a16="http://schemas.microsoft.com/office/drawing/2014/main" id="{82A446F5-A10D-A04B-91F0-72F2433EE77D}"/>
              </a:ext>
            </a:extLst>
          </p:cNvPr>
          <p:cNvSpPr txBox="1"/>
          <p:nvPr/>
        </p:nvSpPr>
        <p:spPr>
          <a:xfrm>
            <a:off x="2210652" y="4092578"/>
            <a:ext cx="1223412" cy="369332"/>
          </a:xfrm>
          <a:prstGeom prst="rect">
            <a:avLst/>
          </a:prstGeom>
          <a:noFill/>
        </p:spPr>
        <p:txBody>
          <a:bodyPr wrap="none" rtlCol="0">
            <a:spAutoFit/>
          </a:bodyPr>
          <a:lstStyle/>
          <a:p>
            <a:pPr algn="ctr"/>
            <a:r>
              <a:rPr lang="en-US">
                <a:latin typeface="Museo Sans 300" panose="02000000000000000000" pitchFamily="2" charset="77"/>
              </a:rPr>
              <a:t>Algorithm</a:t>
            </a:r>
          </a:p>
        </p:txBody>
      </p:sp>
      <p:sp>
        <p:nvSpPr>
          <p:cNvPr id="7" name="TextBox 6">
            <a:extLst>
              <a:ext uri="{FF2B5EF4-FFF2-40B4-BE49-F238E27FC236}">
                <a16:creationId xmlns:a16="http://schemas.microsoft.com/office/drawing/2014/main" id="{3FD80B02-41C0-A14D-80B5-35A1D3087F05}"/>
              </a:ext>
            </a:extLst>
          </p:cNvPr>
          <p:cNvSpPr txBox="1"/>
          <p:nvPr/>
        </p:nvSpPr>
        <p:spPr>
          <a:xfrm>
            <a:off x="4994862" y="4080470"/>
            <a:ext cx="793807" cy="369332"/>
          </a:xfrm>
          <a:prstGeom prst="rect">
            <a:avLst/>
          </a:prstGeom>
          <a:noFill/>
        </p:spPr>
        <p:txBody>
          <a:bodyPr wrap="none" rtlCol="0">
            <a:spAutoFit/>
          </a:bodyPr>
          <a:lstStyle/>
          <a:p>
            <a:pPr algn="ctr"/>
            <a:r>
              <a:rPr lang="en-US">
                <a:latin typeface="Museo Sans 300" panose="02000000000000000000" pitchFamily="2" charset="77"/>
              </a:rPr>
              <a:t>Model</a:t>
            </a:r>
          </a:p>
        </p:txBody>
      </p:sp>
      <p:sp>
        <p:nvSpPr>
          <p:cNvPr id="8" name="TextBox 7">
            <a:extLst>
              <a:ext uri="{FF2B5EF4-FFF2-40B4-BE49-F238E27FC236}">
                <a16:creationId xmlns:a16="http://schemas.microsoft.com/office/drawing/2014/main" id="{4E7E07BA-DF0D-F745-8D1A-9BB1A8423059}"/>
              </a:ext>
            </a:extLst>
          </p:cNvPr>
          <p:cNvSpPr txBox="1"/>
          <p:nvPr/>
        </p:nvSpPr>
        <p:spPr>
          <a:xfrm>
            <a:off x="6720147" y="4080470"/>
            <a:ext cx="1344792" cy="369332"/>
          </a:xfrm>
          <a:prstGeom prst="rect">
            <a:avLst/>
          </a:prstGeom>
          <a:noFill/>
        </p:spPr>
        <p:txBody>
          <a:bodyPr wrap="none" rtlCol="0">
            <a:spAutoFit/>
          </a:bodyPr>
          <a:lstStyle/>
          <a:p>
            <a:pPr algn="ctr"/>
            <a:r>
              <a:rPr lang="en-US">
                <a:latin typeface="Museo Sans 300" panose="02000000000000000000" pitchFamily="2" charset="77"/>
              </a:rPr>
              <a:t>Intervention</a:t>
            </a:r>
          </a:p>
        </p:txBody>
      </p:sp>
      <p:sp>
        <p:nvSpPr>
          <p:cNvPr id="9" name="TextBox 8">
            <a:extLst>
              <a:ext uri="{FF2B5EF4-FFF2-40B4-BE49-F238E27FC236}">
                <a16:creationId xmlns:a16="http://schemas.microsoft.com/office/drawing/2014/main" id="{9891E7E9-42F8-0042-BD7A-93D9F1E5CD28}"/>
              </a:ext>
            </a:extLst>
          </p:cNvPr>
          <p:cNvSpPr txBox="1"/>
          <p:nvPr/>
        </p:nvSpPr>
        <p:spPr>
          <a:xfrm>
            <a:off x="10020379" y="3222804"/>
            <a:ext cx="617478" cy="369332"/>
          </a:xfrm>
          <a:prstGeom prst="rect">
            <a:avLst/>
          </a:prstGeom>
          <a:noFill/>
        </p:spPr>
        <p:txBody>
          <a:bodyPr wrap="none" rtlCol="0">
            <a:spAutoFit/>
          </a:bodyPr>
          <a:lstStyle/>
          <a:p>
            <a:pPr algn="ctr"/>
            <a:r>
              <a:rPr lang="en-US">
                <a:latin typeface="Museo Sans 300" panose="02000000000000000000" pitchFamily="2" charset="77"/>
              </a:rPr>
              <a:t>User</a:t>
            </a:r>
          </a:p>
        </p:txBody>
      </p:sp>
      <p:sp>
        <p:nvSpPr>
          <p:cNvPr id="10" name="TextBox 9">
            <a:extLst>
              <a:ext uri="{FF2B5EF4-FFF2-40B4-BE49-F238E27FC236}">
                <a16:creationId xmlns:a16="http://schemas.microsoft.com/office/drawing/2014/main" id="{3FA5FBDC-7CDC-A143-891F-6C8CFF9C0B3B}"/>
              </a:ext>
            </a:extLst>
          </p:cNvPr>
          <p:cNvSpPr txBox="1"/>
          <p:nvPr/>
        </p:nvSpPr>
        <p:spPr>
          <a:xfrm>
            <a:off x="9814394" y="4883396"/>
            <a:ext cx="1029449" cy="369332"/>
          </a:xfrm>
          <a:prstGeom prst="rect">
            <a:avLst/>
          </a:prstGeom>
          <a:noFill/>
        </p:spPr>
        <p:txBody>
          <a:bodyPr wrap="none" rtlCol="0">
            <a:spAutoFit/>
          </a:bodyPr>
          <a:lstStyle/>
          <a:p>
            <a:pPr algn="ctr"/>
            <a:r>
              <a:rPr lang="en-US">
                <a:latin typeface="Museo Sans 300" panose="02000000000000000000" pitchFamily="2" charset="77"/>
              </a:rPr>
              <a:t>Use Case</a:t>
            </a:r>
          </a:p>
        </p:txBody>
      </p:sp>
      <p:cxnSp>
        <p:nvCxnSpPr>
          <p:cNvPr id="11" name="Straight Connector 10">
            <a:extLst>
              <a:ext uri="{FF2B5EF4-FFF2-40B4-BE49-F238E27FC236}">
                <a16:creationId xmlns:a16="http://schemas.microsoft.com/office/drawing/2014/main" id="{FA666E7D-C481-9648-B483-543651C676D9}"/>
              </a:ext>
            </a:extLst>
          </p:cNvPr>
          <p:cNvCxnSpPr/>
          <p:nvPr/>
        </p:nvCxnSpPr>
        <p:spPr>
          <a:xfrm>
            <a:off x="8468286" y="2411909"/>
            <a:ext cx="49128" cy="4338767"/>
          </a:xfrm>
          <a:prstGeom prst="line">
            <a:avLst/>
          </a:prstGeom>
          <a:ln w="508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2DB6600-CBD9-7847-B0F0-7D0AFD83C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45" y="2821344"/>
            <a:ext cx="914400" cy="914400"/>
          </a:xfrm>
          <a:prstGeom prst="rect">
            <a:avLst/>
          </a:prstGeom>
        </p:spPr>
      </p:pic>
      <p:pic>
        <p:nvPicPr>
          <p:cNvPr id="13" name="Picture 12">
            <a:extLst>
              <a:ext uri="{FF2B5EF4-FFF2-40B4-BE49-F238E27FC236}">
                <a16:creationId xmlns:a16="http://schemas.microsoft.com/office/drawing/2014/main" id="{41E858A1-F123-EE49-8968-BDC155148A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954" y="2528170"/>
            <a:ext cx="1371600" cy="1371600"/>
          </a:xfrm>
          <a:prstGeom prst="rect">
            <a:avLst/>
          </a:prstGeom>
        </p:spPr>
      </p:pic>
      <p:sp>
        <p:nvSpPr>
          <p:cNvPr id="14" name="TextBox 13">
            <a:extLst>
              <a:ext uri="{FF2B5EF4-FFF2-40B4-BE49-F238E27FC236}">
                <a16:creationId xmlns:a16="http://schemas.microsoft.com/office/drawing/2014/main" id="{87D6E096-0E92-E645-BD01-F791B3634C58}"/>
              </a:ext>
            </a:extLst>
          </p:cNvPr>
          <p:cNvSpPr txBox="1"/>
          <p:nvPr/>
        </p:nvSpPr>
        <p:spPr>
          <a:xfrm>
            <a:off x="290662" y="4990852"/>
            <a:ext cx="7464415" cy="707886"/>
          </a:xfrm>
          <a:prstGeom prst="rect">
            <a:avLst/>
          </a:prstGeom>
          <a:noFill/>
        </p:spPr>
        <p:txBody>
          <a:bodyPr wrap="square" rtlCol="0">
            <a:spAutoFit/>
          </a:bodyPr>
          <a:lstStyle/>
          <a:p>
            <a:r>
              <a:rPr lang="en-US" sz="2000">
                <a:latin typeface="Museo Sans 300" panose="02000000000000000000" pitchFamily="2" charset="77"/>
              </a:rPr>
              <a:t>Each constituent element can contribute towards making the solution unfair or biased</a:t>
            </a:r>
            <a:endParaRPr lang="en-US" sz="2000">
              <a:latin typeface="Museo Sans 100" panose="02000000000000000000" pitchFamily="2" charset="77"/>
            </a:endParaRPr>
          </a:p>
        </p:txBody>
      </p:sp>
      <p:pic>
        <p:nvPicPr>
          <p:cNvPr id="16" name="Picture 15">
            <a:extLst>
              <a:ext uri="{FF2B5EF4-FFF2-40B4-BE49-F238E27FC236}">
                <a16:creationId xmlns:a16="http://schemas.microsoft.com/office/drawing/2014/main" id="{9FF2AAF6-B2F5-F549-91C4-10E8369B38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619" y="3872899"/>
            <a:ext cx="914400" cy="914400"/>
          </a:xfrm>
          <a:prstGeom prst="rect">
            <a:avLst/>
          </a:prstGeom>
        </p:spPr>
      </p:pic>
      <p:pic>
        <p:nvPicPr>
          <p:cNvPr id="17" name="Picture 16">
            <a:extLst>
              <a:ext uri="{FF2B5EF4-FFF2-40B4-BE49-F238E27FC236}">
                <a16:creationId xmlns:a16="http://schemas.microsoft.com/office/drawing/2014/main" id="{1E5462AF-C32B-ED4B-B554-6039BEF5C6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7619" y="2336443"/>
            <a:ext cx="914400" cy="914400"/>
          </a:xfrm>
          <a:prstGeom prst="rect">
            <a:avLst/>
          </a:prstGeom>
        </p:spPr>
      </p:pic>
      <p:pic>
        <p:nvPicPr>
          <p:cNvPr id="18" name="Picture 17">
            <a:extLst>
              <a:ext uri="{FF2B5EF4-FFF2-40B4-BE49-F238E27FC236}">
                <a16:creationId xmlns:a16="http://schemas.microsoft.com/office/drawing/2014/main" id="{8BD205EF-EF0F-9E44-93E5-825FB60B8D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8130" y="2706131"/>
            <a:ext cx="1097280" cy="1097280"/>
          </a:xfrm>
          <a:prstGeom prst="rect">
            <a:avLst/>
          </a:prstGeom>
        </p:spPr>
      </p:pic>
      <p:sp>
        <p:nvSpPr>
          <p:cNvPr id="19" name="TextBox 18">
            <a:extLst>
              <a:ext uri="{FF2B5EF4-FFF2-40B4-BE49-F238E27FC236}">
                <a16:creationId xmlns:a16="http://schemas.microsoft.com/office/drawing/2014/main" id="{054048BB-EB40-D441-8E28-200D00474B20}"/>
              </a:ext>
            </a:extLst>
          </p:cNvPr>
          <p:cNvSpPr txBox="1"/>
          <p:nvPr/>
        </p:nvSpPr>
        <p:spPr>
          <a:xfrm>
            <a:off x="3393446" y="1848789"/>
            <a:ext cx="1628972" cy="461665"/>
          </a:xfrm>
          <a:prstGeom prst="rect">
            <a:avLst/>
          </a:prstGeom>
          <a:noFill/>
        </p:spPr>
        <p:txBody>
          <a:bodyPr wrap="none" rtlCol="0">
            <a:spAutoFit/>
          </a:bodyPr>
          <a:lstStyle/>
          <a:p>
            <a:pPr algn="ctr"/>
            <a:r>
              <a:rPr lang="en-US" sz="2400">
                <a:latin typeface="Museo Sans 300" panose="02000000000000000000" pitchFamily="2" charset="77"/>
              </a:rPr>
              <a:t>AI Solution</a:t>
            </a:r>
          </a:p>
        </p:txBody>
      </p:sp>
      <p:sp>
        <p:nvSpPr>
          <p:cNvPr id="20" name="TextBox 19">
            <a:extLst>
              <a:ext uri="{FF2B5EF4-FFF2-40B4-BE49-F238E27FC236}">
                <a16:creationId xmlns:a16="http://schemas.microsoft.com/office/drawing/2014/main" id="{7F0E0D63-5974-1B40-AA1E-29F4C5890E7F}"/>
              </a:ext>
            </a:extLst>
          </p:cNvPr>
          <p:cNvSpPr txBox="1"/>
          <p:nvPr/>
        </p:nvSpPr>
        <p:spPr>
          <a:xfrm>
            <a:off x="9945838" y="1841917"/>
            <a:ext cx="766557" cy="461665"/>
          </a:xfrm>
          <a:prstGeom prst="rect">
            <a:avLst/>
          </a:prstGeom>
          <a:noFill/>
        </p:spPr>
        <p:txBody>
          <a:bodyPr wrap="none" rtlCol="0">
            <a:spAutoFit/>
          </a:bodyPr>
          <a:lstStyle/>
          <a:p>
            <a:pPr algn="ctr"/>
            <a:r>
              <a:rPr lang="en-US" sz="2400">
                <a:latin typeface="Museo Sans 300" panose="02000000000000000000" pitchFamily="2" charset="77"/>
              </a:rPr>
              <a:t>User</a:t>
            </a:r>
          </a:p>
        </p:txBody>
      </p:sp>
      <p:sp>
        <p:nvSpPr>
          <p:cNvPr id="22" name="TextBox 21">
            <a:extLst>
              <a:ext uri="{FF2B5EF4-FFF2-40B4-BE49-F238E27FC236}">
                <a16:creationId xmlns:a16="http://schemas.microsoft.com/office/drawing/2014/main" id="{5CD1027B-E79D-964D-BB25-A5C559E99D8F}"/>
              </a:ext>
            </a:extLst>
          </p:cNvPr>
          <p:cNvSpPr txBox="1"/>
          <p:nvPr/>
        </p:nvSpPr>
        <p:spPr>
          <a:xfrm>
            <a:off x="9872583" y="6505416"/>
            <a:ext cx="913070" cy="369332"/>
          </a:xfrm>
          <a:prstGeom prst="rect">
            <a:avLst/>
          </a:prstGeom>
          <a:noFill/>
        </p:spPr>
        <p:txBody>
          <a:bodyPr wrap="none" rtlCol="0">
            <a:spAutoFit/>
          </a:bodyPr>
          <a:lstStyle/>
          <a:p>
            <a:pPr algn="ctr"/>
            <a:r>
              <a:rPr lang="en-US">
                <a:latin typeface="Museo Sans 300" panose="02000000000000000000" pitchFamily="2" charset="77"/>
              </a:rPr>
              <a:t>Context</a:t>
            </a:r>
          </a:p>
        </p:txBody>
      </p:sp>
      <p:sp>
        <p:nvSpPr>
          <p:cNvPr id="23" name="Rounded Rectangle 22">
            <a:extLst>
              <a:ext uri="{FF2B5EF4-FFF2-40B4-BE49-F238E27FC236}">
                <a16:creationId xmlns:a16="http://schemas.microsoft.com/office/drawing/2014/main" id="{BEC5E194-5444-264E-93A1-CED11085F83D}"/>
              </a:ext>
            </a:extLst>
          </p:cNvPr>
          <p:cNvSpPr/>
          <p:nvPr/>
        </p:nvSpPr>
        <p:spPr>
          <a:xfrm>
            <a:off x="9920835" y="5603154"/>
            <a:ext cx="226577" cy="3115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CFF278E-3149-DC4D-A879-2F92BDBA28B0}"/>
              </a:ext>
            </a:extLst>
          </p:cNvPr>
          <p:cNvSpPr/>
          <p:nvPr/>
        </p:nvSpPr>
        <p:spPr>
          <a:xfrm>
            <a:off x="9920835" y="6003710"/>
            <a:ext cx="226577" cy="18747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912D281-D688-2B4C-9A73-A8D13B325872}"/>
              </a:ext>
            </a:extLst>
          </p:cNvPr>
          <p:cNvSpPr/>
          <p:nvPr/>
        </p:nvSpPr>
        <p:spPr>
          <a:xfrm>
            <a:off x="9920835" y="6323345"/>
            <a:ext cx="226577" cy="15028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9BC5A68E-0218-CF4D-90FA-8AEA936763E2}"/>
              </a:ext>
            </a:extLst>
          </p:cNvPr>
          <p:cNvSpPr/>
          <p:nvPr/>
        </p:nvSpPr>
        <p:spPr>
          <a:xfrm>
            <a:off x="10224286" y="5603154"/>
            <a:ext cx="226577" cy="1583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E565A2B-F227-0446-A2EB-AFB01B67EB9B}"/>
              </a:ext>
            </a:extLst>
          </p:cNvPr>
          <p:cNvSpPr/>
          <p:nvPr/>
        </p:nvSpPr>
        <p:spPr>
          <a:xfrm>
            <a:off x="10224286" y="5854007"/>
            <a:ext cx="226577" cy="22175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6B5AF-AF5F-D34F-A08A-E98CDBA92384}"/>
              </a:ext>
            </a:extLst>
          </p:cNvPr>
          <p:cNvSpPr/>
          <p:nvPr/>
        </p:nvSpPr>
        <p:spPr>
          <a:xfrm>
            <a:off x="10224286" y="6157458"/>
            <a:ext cx="226577" cy="3161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75873DE0-76D4-EA46-8261-AAAD76A46DAD}"/>
              </a:ext>
            </a:extLst>
          </p:cNvPr>
          <p:cNvSpPr/>
          <p:nvPr/>
        </p:nvSpPr>
        <p:spPr>
          <a:xfrm>
            <a:off x="10527738" y="5603154"/>
            <a:ext cx="226577" cy="2402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EE63F091-EECC-7144-A442-77F3E36125CC}"/>
              </a:ext>
            </a:extLst>
          </p:cNvPr>
          <p:cNvSpPr/>
          <p:nvPr/>
        </p:nvSpPr>
        <p:spPr>
          <a:xfrm>
            <a:off x="10527738" y="5918743"/>
            <a:ext cx="226577" cy="24838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39D33021-58E9-F849-BBBF-B1D61261DDDB}"/>
              </a:ext>
            </a:extLst>
          </p:cNvPr>
          <p:cNvSpPr/>
          <p:nvPr/>
        </p:nvSpPr>
        <p:spPr>
          <a:xfrm>
            <a:off x="10527738" y="6230287"/>
            <a:ext cx="226577" cy="1543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19C3C970-2DB8-1541-A7B8-7B83BC231C3F}"/>
              </a:ext>
            </a:extLst>
          </p:cNvPr>
          <p:cNvPicPr>
            <a:picLocks noChangeAspect="1"/>
          </p:cNvPicPr>
          <p:nvPr/>
        </p:nvPicPr>
        <p:blipFill>
          <a:blip r:embed="rId8"/>
          <a:stretch>
            <a:fillRect/>
          </a:stretch>
        </p:blipFill>
        <p:spPr>
          <a:xfrm>
            <a:off x="6594688" y="2752358"/>
            <a:ext cx="1463040" cy="1463040"/>
          </a:xfrm>
          <a:prstGeom prst="rect">
            <a:avLst/>
          </a:prstGeom>
        </p:spPr>
      </p:pic>
    </p:spTree>
    <p:extLst>
      <p:ext uri="{BB962C8B-B14F-4D97-AF65-F5344CB8AC3E}">
        <p14:creationId xmlns:p14="http://schemas.microsoft.com/office/powerpoint/2010/main" val="80472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8E66-CAA3-FA42-83A6-E73AD39CB500}"/>
              </a:ext>
            </a:extLst>
          </p:cNvPr>
          <p:cNvSpPr>
            <a:spLocks noGrp="1"/>
          </p:cNvSpPr>
          <p:nvPr>
            <p:ph type="title"/>
          </p:nvPr>
        </p:nvSpPr>
        <p:spPr/>
        <p:txBody>
          <a:bodyPr>
            <a:normAutofit/>
          </a:bodyPr>
          <a:lstStyle/>
          <a:p>
            <a:pPr fontAlgn="base"/>
            <a:r>
              <a:rPr lang="en-US"/>
              <a:t>Legal Protected classes</a:t>
            </a:r>
          </a:p>
        </p:txBody>
      </p:sp>
      <p:sp>
        <p:nvSpPr>
          <p:cNvPr id="3" name="Content Placeholder 2">
            <a:extLst>
              <a:ext uri="{FF2B5EF4-FFF2-40B4-BE49-F238E27FC236}">
                <a16:creationId xmlns:a16="http://schemas.microsoft.com/office/drawing/2014/main" id="{59ACF640-4733-994C-94A4-74F328005FF6}"/>
              </a:ext>
            </a:extLst>
          </p:cNvPr>
          <p:cNvSpPr>
            <a:spLocks noGrp="1"/>
          </p:cNvSpPr>
          <p:nvPr>
            <p:ph sz="half" idx="1"/>
          </p:nvPr>
        </p:nvSpPr>
        <p:spPr/>
        <p:txBody>
          <a:bodyPr>
            <a:noAutofit/>
          </a:bodyPr>
          <a:lstStyle/>
          <a:p>
            <a:pPr fontAlgn="base"/>
            <a:r>
              <a:rPr lang="en-US" sz="2000"/>
              <a:t>Race (Civil Rights Act of 1964)</a:t>
            </a:r>
          </a:p>
          <a:p>
            <a:pPr fontAlgn="base"/>
            <a:r>
              <a:rPr lang="en-US" sz="2000"/>
              <a:t>Color (Civil Rights Act of 1964)</a:t>
            </a:r>
          </a:p>
          <a:p>
            <a:pPr fontAlgn="base"/>
            <a:r>
              <a:rPr lang="en-US" sz="2000"/>
              <a:t>Sex (Equal Pay Act of 1963; Civil Rights Act of 1964)</a:t>
            </a:r>
          </a:p>
          <a:p>
            <a:pPr fontAlgn="base"/>
            <a:r>
              <a:rPr lang="en-US" sz="2000"/>
              <a:t>Religion (Civil Rights Act of 1964)</a:t>
            </a:r>
          </a:p>
          <a:p>
            <a:pPr fontAlgn="base"/>
            <a:r>
              <a:rPr lang="en-US" sz="2000"/>
              <a:t>National origin (Civil Rights Act of 1964)</a:t>
            </a:r>
          </a:p>
          <a:p>
            <a:pPr fontAlgn="base"/>
            <a:r>
              <a:rPr lang="en-US" sz="2000"/>
              <a:t>Citizenship status (Immigration Reform and Control Act 1965)</a:t>
            </a:r>
          </a:p>
          <a:p>
            <a:pPr fontAlgn="base"/>
            <a:r>
              <a:rPr lang="en-US" sz="2000"/>
              <a:t>Age (Age Discrimination in Employment Act of 1967)</a:t>
            </a:r>
          </a:p>
        </p:txBody>
      </p:sp>
      <p:sp>
        <p:nvSpPr>
          <p:cNvPr id="4" name="Content Placeholder 3">
            <a:extLst>
              <a:ext uri="{FF2B5EF4-FFF2-40B4-BE49-F238E27FC236}">
                <a16:creationId xmlns:a16="http://schemas.microsoft.com/office/drawing/2014/main" id="{1A00633C-EBAD-F74D-AD71-BC5DD60040A1}"/>
              </a:ext>
            </a:extLst>
          </p:cNvPr>
          <p:cNvSpPr>
            <a:spLocks noGrp="1"/>
          </p:cNvSpPr>
          <p:nvPr>
            <p:ph sz="half" idx="2"/>
          </p:nvPr>
        </p:nvSpPr>
        <p:spPr/>
        <p:txBody>
          <a:bodyPr>
            <a:noAutofit/>
          </a:bodyPr>
          <a:lstStyle/>
          <a:p>
            <a:pPr fontAlgn="base"/>
            <a:r>
              <a:rPr lang="en-US" sz="2000"/>
              <a:t>Familial status (Civil Rights Act of 1968)</a:t>
            </a:r>
          </a:p>
          <a:p>
            <a:pPr fontAlgn="base"/>
            <a:r>
              <a:rPr lang="en-US" sz="2000"/>
              <a:t>Disability status (Rehabilitation Act of 1973; Americans with Disabilities Act of 1990)</a:t>
            </a:r>
          </a:p>
          <a:p>
            <a:pPr fontAlgn="base"/>
            <a:r>
              <a:rPr lang="en-US" sz="2000"/>
              <a:t>Pregnancy (Pregnancy Discrimination Act 1978)</a:t>
            </a:r>
          </a:p>
          <a:p>
            <a:pPr fontAlgn="base"/>
            <a:r>
              <a:rPr lang="en-US" sz="2000"/>
              <a:t>Veteran status (Vietnam Era Veterans' Readjustment Assistance Act of 1974; Uniformed Services Employment and Reemployment Rights Act of 1994)</a:t>
            </a:r>
          </a:p>
          <a:p>
            <a:pPr fontAlgn="base"/>
            <a:r>
              <a:rPr lang="en-US" sz="2000"/>
              <a:t>Genetic information (Genetic Information Nondiscrimination Act of 2008)</a:t>
            </a:r>
          </a:p>
          <a:p>
            <a:endParaRPr lang="en-US" sz="2000"/>
          </a:p>
        </p:txBody>
      </p:sp>
      <p:sp>
        <p:nvSpPr>
          <p:cNvPr id="5" name="Rectangle 4">
            <a:extLst>
              <a:ext uri="{FF2B5EF4-FFF2-40B4-BE49-F238E27FC236}">
                <a16:creationId xmlns:a16="http://schemas.microsoft.com/office/drawing/2014/main" id="{72FB33AF-4756-7F4A-B726-69907DCB0C65}"/>
              </a:ext>
            </a:extLst>
          </p:cNvPr>
          <p:cNvSpPr/>
          <p:nvPr/>
        </p:nvSpPr>
        <p:spPr>
          <a:xfrm>
            <a:off x="7565571" y="6311900"/>
            <a:ext cx="3788229" cy="369332"/>
          </a:xfrm>
          <a:prstGeom prst="rect">
            <a:avLst/>
          </a:prstGeom>
        </p:spPr>
        <p:txBody>
          <a:bodyPr wrap="square">
            <a:spAutoFit/>
          </a:bodyPr>
          <a:lstStyle/>
          <a:p>
            <a:r>
              <a:rPr lang="en-US"/>
              <a:t>[Solon </a:t>
            </a:r>
            <a:r>
              <a:rPr lang="en-US" err="1"/>
              <a:t>Barocas</a:t>
            </a:r>
            <a:r>
              <a:rPr lang="en-US"/>
              <a:t> and Moritz Hardt 2017]</a:t>
            </a:r>
          </a:p>
        </p:txBody>
      </p:sp>
    </p:spTree>
    <p:extLst>
      <p:ext uri="{BB962C8B-B14F-4D97-AF65-F5344CB8AC3E}">
        <p14:creationId xmlns:p14="http://schemas.microsoft.com/office/powerpoint/2010/main" val="3057709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a:t>Fairness in the age of COVID19</a:t>
            </a:r>
          </a:p>
        </p:txBody>
      </p:sp>
      <p:sp>
        <p:nvSpPr>
          <p:cNvPr id="3" name="Rectangle 2">
            <a:extLst>
              <a:ext uri="{FF2B5EF4-FFF2-40B4-BE49-F238E27FC236}">
                <a16:creationId xmlns:a16="http://schemas.microsoft.com/office/drawing/2014/main" id="{73033628-632E-AE4D-AD59-03D72A274BD0}"/>
              </a:ext>
            </a:extLst>
          </p:cNvPr>
          <p:cNvSpPr/>
          <p:nvPr/>
        </p:nvSpPr>
        <p:spPr>
          <a:xfrm>
            <a:off x="281370" y="1242923"/>
            <a:ext cx="11491529" cy="3539430"/>
          </a:xfrm>
          <a:prstGeom prst="rect">
            <a:avLst/>
          </a:prstGeom>
        </p:spPr>
        <p:txBody>
          <a:bodyPr wrap="square">
            <a:spAutoFit/>
          </a:bodyPr>
          <a:lstStyle/>
          <a:p>
            <a:pPr marL="457200" indent="-457200">
              <a:buFont typeface="Arial" panose="020B0604020202020204" pitchFamily="34" charset="0"/>
              <a:buChar char="•"/>
            </a:pPr>
            <a:r>
              <a:rPr lang="en-US" sz="2800" b="1">
                <a:solidFill>
                  <a:srgbClr val="333333"/>
                </a:solidFill>
              </a:rPr>
              <a:t>Healthcare rationing: </a:t>
            </a:r>
            <a:r>
              <a:rPr lang="en-US" sz="2800">
                <a:solidFill>
                  <a:srgbClr val="333333"/>
                </a:solidFill>
              </a:rPr>
              <a:t>Due to stresses caused by the COVID-19 pandemic on national healthcare systems globally </a:t>
            </a:r>
          </a:p>
          <a:p>
            <a:pPr marL="457200" indent="-457200">
              <a:buFont typeface="Arial" panose="020B0604020202020204" pitchFamily="34" charset="0"/>
              <a:buChar char="•"/>
            </a:pPr>
            <a:r>
              <a:rPr lang="en-US" sz="2800">
                <a:solidFill>
                  <a:srgbClr val="333333"/>
                </a:solidFill>
              </a:rPr>
              <a:t>When the limited resources in acute medical settings cannot be accessed by all patients who need them healthcare rationing is unavoidable. </a:t>
            </a:r>
          </a:p>
          <a:p>
            <a:pPr marL="457200" indent="-457200">
              <a:buFont typeface="Arial" panose="020B0604020202020204" pitchFamily="34" charset="0"/>
              <a:buChar char="•"/>
            </a:pPr>
            <a:r>
              <a:rPr lang="en-US" sz="2800"/>
              <a:t>Real Use Case: What happens when ICU demands exceeds the treatment facilities available? How should doctors decide between which patients to treat? </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186608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2D1D-0D94-FC49-9E6D-5FCC2F00D9FA}"/>
              </a:ext>
            </a:extLst>
          </p:cNvPr>
          <p:cNvSpPr>
            <a:spLocks noGrp="1"/>
          </p:cNvSpPr>
          <p:nvPr>
            <p:ph type="title"/>
          </p:nvPr>
        </p:nvSpPr>
        <p:spPr/>
        <p:txBody>
          <a:bodyPr/>
          <a:lstStyle/>
          <a:p>
            <a:r>
              <a:rPr lang="en-US"/>
              <a:t>Fairness is Stakeholder Dependent</a:t>
            </a:r>
          </a:p>
        </p:txBody>
      </p:sp>
      <p:sp>
        <p:nvSpPr>
          <p:cNvPr id="5" name="Rectangle 4">
            <a:extLst>
              <a:ext uri="{FF2B5EF4-FFF2-40B4-BE49-F238E27FC236}">
                <a16:creationId xmlns:a16="http://schemas.microsoft.com/office/drawing/2014/main" id="{4E6CAD0D-A36C-8149-8E6F-368E00119847}"/>
              </a:ext>
            </a:extLst>
          </p:cNvPr>
          <p:cNvSpPr/>
          <p:nvPr/>
        </p:nvSpPr>
        <p:spPr>
          <a:xfrm>
            <a:off x="398583" y="1417003"/>
            <a:ext cx="7194203" cy="5262979"/>
          </a:xfrm>
          <a:prstGeom prst="rect">
            <a:avLst/>
          </a:prstGeom>
        </p:spPr>
        <p:txBody>
          <a:bodyPr wrap="square">
            <a:spAutoFit/>
          </a:bodyPr>
          <a:lstStyle/>
          <a:p>
            <a:r>
              <a:rPr lang="en-US" sz="2800" b="1"/>
              <a:t>Physician: </a:t>
            </a:r>
            <a:r>
              <a:rPr lang="en-US" sz="2800"/>
              <a:t>Of the patients that are labeled high risk for diabetes, how many are likely to be high risk?</a:t>
            </a:r>
          </a:p>
          <a:p>
            <a:endParaRPr lang="en-US" sz="2800"/>
          </a:p>
          <a:p>
            <a:r>
              <a:rPr lang="en-US" sz="2800" b="1"/>
              <a:t>Patient: </a:t>
            </a:r>
            <a:r>
              <a:rPr lang="en-US" sz="2800"/>
              <a:t>What is the probability that I will be incorrectly labeled as low risk? Given that I am from a protected class, will I be given the same clinical services according to best evidence</a:t>
            </a:r>
          </a:p>
          <a:p>
            <a:endParaRPr lang="en-US" sz="2800"/>
          </a:p>
          <a:p>
            <a:r>
              <a:rPr lang="en-US" sz="2800" b="1"/>
              <a:t>Societal (Group Fairness): </a:t>
            </a:r>
            <a:r>
              <a:rPr lang="en-US" sz="2800"/>
              <a:t>Are the risks balanced across all protected classes?</a:t>
            </a:r>
          </a:p>
          <a:p>
            <a:r>
              <a:rPr lang="en-US" sz="2800"/>
              <a:t> </a:t>
            </a:r>
          </a:p>
        </p:txBody>
      </p:sp>
      <p:pic>
        <p:nvPicPr>
          <p:cNvPr id="6" name="Picture 5" descr="A picture containing clock&#10;&#10;Description automatically generated">
            <a:extLst>
              <a:ext uri="{FF2B5EF4-FFF2-40B4-BE49-F238E27FC236}">
                <a16:creationId xmlns:a16="http://schemas.microsoft.com/office/drawing/2014/main" id="{30A667C6-44F6-894D-B33A-2DE45231B97F}"/>
              </a:ext>
            </a:extLst>
          </p:cNvPr>
          <p:cNvPicPr>
            <a:picLocks noChangeAspect="1"/>
          </p:cNvPicPr>
          <p:nvPr/>
        </p:nvPicPr>
        <p:blipFill>
          <a:blip r:embed="rId2"/>
          <a:stretch>
            <a:fillRect/>
          </a:stretch>
        </p:blipFill>
        <p:spPr>
          <a:xfrm>
            <a:off x="7951107" y="1537138"/>
            <a:ext cx="3657600" cy="1891862"/>
          </a:xfrm>
          <a:prstGeom prst="rect">
            <a:avLst/>
          </a:prstGeom>
        </p:spPr>
      </p:pic>
      <p:sp>
        <p:nvSpPr>
          <p:cNvPr id="7" name="Rectangle 6">
            <a:extLst>
              <a:ext uri="{FF2B5EF4-FFF2-40B4-BE49-F238E27FC236}">
                <a16:creationId xmlns:a16="http://schemas.microsoft.com/office/drawing/2014/main" id="{EA80AE30-ED54-3543-B776-BC08B999A659}"/>
              </a:ext>
            </a:extLst>
          </p:cNvPr>
          <p:cNvSpPr/>
          <p:nvPr/>
        </p:nvSpPr>
        <p:spPr>
          <a:xfrm>
            <a:off x="7951107" y="5922220"/>
            <a:ext cx="1853713" cy="369332"/>
          </a:xfrm>
          <a:prstGeom prst="rect">
            <a:avLst/>
          </a:prstGeom>
        </p:spPr>
        <p:txBody>
          <a:bodyPr wrap="none">
            <a:spAutoFit/>
          </a:bodyPr>
          <a:lstStyle/>
          <a:p>
            <a:r>
              <a:rPr lang="en-US"/>
              <a:t>[Narayanan 2018]</a:t>
            </a:r>
          </a:p>
        </p:txBody>
      </p:sp>
    </p:spTree>
    <p:extLst>
      <p:ext uri="{BB962C8B-B14F-4D97-AF65-F5344CB8AC3E}">
        <p14:creationId xmlns:p14="http://schemas.microsoft.com/office/powerpoint/2010/main" val="1202466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0E3E-D40D-3A44-89B8-9964B802BE97}"/>
              </a:ext>
            </a:extLst>
          </p:cNvPr>
          <p:cNvSpPr>
            <a:spLocks noGrp="1"/>
          </p:cNvSpPr>
          <p:nvPr>
            <p:ph type="title"/>
          </p:nvPr>
        </p:nvSpPr>
        <p:spPr/>
        <p:txBody>
          <a:bodyPr/>
          <a:lstStyle/>
          <a:p>
            <a:r>
              <a:rPr lang="en-US"/>
              <a:t>Dimensions of Fairness in Healthcare AI</a:t>
            </a:r>
          </a:p>
        </p:txBody>
      </p:sp>
      <p:sp>
        <p:nvSpPr>
          <p:cNvPr id="3" name="Content Placeholder 2">
            <a:extLst>
              <a:ext uri="{FF2B5EF4-FFF2-40B4-BE49-F238E27FC236}">
                <a16:creationId xmlns:a16="http://schemas.microsoft.com/office/drawing/2014/main" id="{3E85FC69-51C7-144E-B875-51D4C6CF47A3}"/>
              </a:ext>
            </a:extLst>
          </p:cNvPr>
          <p:cNvSpPr>
            <a:spLocks noGrp="1"/>
          </p:cNvSpPr>
          <p:nvPr>
            <p:ph idx="1"/>
          </p:nvPr>
        </p:nvSpPr>
        <p:spPr>
          <a:xfrm>
            <a:off x="838200" y="1825625"/>
            <a:ext cx="6845130" cy="4351338"/>
          </a:xfrm>
        </p:spPr>
        <p:txBody>
          <a:bodyPr>
            <a:normAutofit fontScale="92500" lnSpcReduction="10000"/>
          </a:bodyPr>
          <a:lstStyle/>
          <a:p>
            <a:r>
              <a:rPr lang="en-US" b="1"/>
              <a:t>Computational</a:t>
            </a:r>
          </a:p>
          <a:p>
            <a:pPr lvl="1"/>
            <a:r>
              <a:rPr lang="en-US" b="1"/>
              <a:t>Data Bias</a:t>
            </a:r>
          </a:p>
          <a:p>
            <a:pPr lvl="1"/>
            <a:r>
              <a:rPr lang="en-US" b="1"/>
              <a:t>Model Bias</a:t>
            </a:r>
          </a:p>
          <a:p>
            <a:pPr lvl="1"/>
            <a:r>
              <a:rPr lang="en-US" b="1"/>
              <a:t>Loss Function Bias</a:t>
            </a:r>
          </a:p>
          <a:p>
            <a:pPr lvl="1"/>
            <a:r>
              <a:rPr lang="en-US" b="1"/>
              <a:t>Post-Hoc optimization</a:t>
            </a:r>
          </a:p>
          <a:p>
            <a:r>
              <a:rPr lang="en-US"/>
              <a:t>Social</a:t>
            </a:r>
          </a:p>
          <a:p>
            <a:pPr lvl="1"/>
            <a:r>
              <a:rPr lang="en-US"/>
              <a:t>Structural Bias</a:t>
            </a:r>
          </a:p>
          <a:p>
            <a:pPr lvl="1"/>
            <a:r>
              <a:rPr lang="en-US"/>
              <a:t>Embedded Practices</a:t>
            </a:r>
          </a:p>
          <a:p>
            <a:r>
              <a:rPr lang="en-US"/>
              <a:t>Cognitive</a:t>
            </a:r>
          </a:p>
          <a:p>
            <a:pPr lvl="1"/>
            <a:r>
              <a:rPr lang="en-US"/>
              <a:t>Automation Bias</a:t>
            </a:r>
          </a:p>
          <a:p>
            <a:pPr lvl="1"/>
            <a:r>
              <a:rPr lang="en-US"/>
              <a:t>Automation Complacency</a:t>
            </a:r>
          </a:p>
          <a:p>
            <a:pPr lvl="1"/>
            <a:r>
              <a:rPr lang="en-US"/>
              <a:t>Delivery Bias</a:t>
            </a:r>
          </a:p>
        </p:txBody>
      </p:sp>
      <p:cxnSp>
        <p:nvCxnSpPr>
          <p:cNvPr id="5" name="Straight Connector 4">
            <a:extLst>
              <a:ext uri="{FF2B5EF4-FFF2-40B4-BE49-F238E27FC236}">
                <a16:creationId xmlns:a16="http://schemas.microsoft.com/office/drawing/2014/main" id="{28B8B8D8-49C2-9E42-AF43-C099406FFD9A}"/>
              </a:ext>
            </a:extLst>
          </p:cNvPr>
          <p:cNvCxnSpPr/>
          <p:nvPr/>
        </p:nvCxnSpPr>
        <p:spPr>
          <a:xfrm>
            <a:off x="9084623" y="2312719"/>
            <a:ext cx="0" cy="185255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D3D3CDC-D884-B24A-B9CD-1FEA9EBABC90}"/>
              </a:ext>
            </a:extLst>
          </p:cNvPr>
          <p:cNvCxnSpPr>
            <a:cxnSpLocks/>
          </p:cNvCxnSpPr>
          <p:nvPr/>
        </p:nvCxnSpPr>
        <p:spPr>
          <a:xfrm flipH="1">
            <a:off x="7588327" y="4165269"/>
            <a:ext cx="1496296" cy="111925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B5829B7-F35E-924D-BC29-4D6EA81E45A3}"/>
              </a:ext>
            </a:extLst>
          </p:cNvPr>
          <p:cNvCxnSpPr>
            <a:cxnSpLocks/>
          </p:cNvCxnSpPr>
          <p:nvPr/>
        </p:nvCxnSpPr>
        <p:spPr>
          <a:xfrm>
            <a:off x="9084623" y="4165269"/>
            <a:ext cx="1591294" cy="111925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B4EF7C2-1284-6445-B30E-D13F09712947}"/>
              </a:ext>
            </a:extLst>
          </p:cNvPr>
          <p:cNvSpPr txBox="1"/>
          <p:nvPr/>
        </p:nvSpPr>
        <p:spPr>
          <a:xfrm>
            <a:off x="9144000" y="2785225"/>
            <a:ext cx="1577548" cy="369332"/>
          </a:xfrm>
          <a:prstGeom prst="rect">
            <a:avLst/>
          </a:prstGeom>
          <a:noFill/>
        </p:spPr>
        <p:txBody>
          <a:bodyPr wrap="none" rtlCol="0">
            <a:spAutoFit/>
          </a:bodyPr>
          <a:lstStyle/>
          <a:p>
            <a:r>
              <a:rPr lang="en-US"/>
              <a:t>Computational</a:t>
            </a:r>
          </a:p>
        </p:txBody>
      </p:sp>
      <p:sp>
        <p:nvSpPr>
          <p:cNvPr id="12" name="TextBox 11">
            <a:extLst>
              <a:ext uri="{FF2B5EF4-FFF2-40B4-BE49-F238E27FC236}">
                <a16:creationId xmlns:a16="http://schemas.microsoft.com/office/drawing/2014/main" id="{7268A2B5-7BB6-4840-B253-834FA8182791}"/>
              </a:ext>
            </a:extLst>
          </p:cNvPr>
          <p:cNvSpPr txBox="1"/>
          <p:nvPr/>
        </p:nvSpPr>
        <p:spPr>
          <a:xfrm rot="19332551">
            <a:off x="7632098" y="4193099"/>
            <a:ext cx="1496285" cy="369332"/>
          </a:xfrm>
          <a:prstGeom prst="rect">
            <a:avLst/>
          </a:prstGeom>
          <a:noFill/>
        </p:spPr>
        <p:txBody>
          <a:bodyPr wrap="square" rtlCol="0">
            <a:spAutoFit/>
          </a:bodyPr>
          <a:lstStyle/>
          <a:p>
            <a:r>
              <a:rPr lang="en-US"/>
              <a:t>Social</a:t>
            </a:r>
          </a:p>
        </p:txBody>
      </p:sp>
      <p:sp>
        <p:nvSpPr>
          <p:cNvPr id="13" name="TextBox 12">
            <a:extLst>
              <a:ext uri="{FF2B5EF4-FFF2-40B4-BE49-F238E27FC236}">
                <a16:creationId xmlns:a16="http://schemas.microsoft.com/office/drawing/2014/main" id="{04E9930F-B05B-6643-8DDD-48C64E930CD7}"/>
              </a:ext>
            </a:extLst>
          </p:cNvPr>
          <p:cNvSpPr txBox="1"/>
          <p:nvPr/>
        </p:nvSpPr>
        <p:spPr>
          <a:xfrm rot="2156353">
            <a:off x="9416533" y="4438941"/>
            <a:ext cx="1496285" cy="369332"/>
          </a:xfrm>
          <a:prstGeom prst="rect">
            <a:avLst/>
          </a:prstGeom>
          <a:noFill/>
        </p:spPr>
        <p:txBody>
          <a:bodyPr wrap="square" rtlCol="0">
            <a:spAutoFit/>
          </a:bodyPr>
          <a:lstStyle/>
          <a:p>
            <a:r>
              <a:rPr lang="en-US"/>
              <a:t>Cognitive</a:t>
            </a:r>
          </a:p>
        </p:txBody>
      </p:sp>
    </p:spTree>
    <p:extLst>
      <p:ext uri="{BB962C8B-B14F-4D97-AF65-F5344CB8AC3E}">
        <p14:creationId xmlns:p14="http://schemas.microsoft.com/office/powerpoint/2010/main" val="4148200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0EA2B1-8383-4BDC-B0DF-0BAF22D3D23B}"/>
              </a:ext>
            </a:extLst>
          </p:cNvPr>
          <p:cNvGrpSpPr/>
          <p:nvPr/>
        </p:nvGrpSpPr>
        <p:grpSpPr>
          <a:xfrm>
            <a:off x="0" y="696634"/>
            <a:ext cx="12192000" cy="6073174"/>
            <a:chOff x="0" y="696634"/>
            <a:chExt cx="12192000" cy="6073174"/>
          </a:xfrm>
        </p:grpSpPr>
        <p:sp>
          <p:nvSpPr>
            <p:cNvPr id="3" name="Rectangle 2">
              <a:extLst>
                <a:ext uri="{FF2B5EF4-FFF2-40B4-BE49-F238E27FC236}">
                  <a16:creationId xmlns:a16="http://schemas.microsoft.com/office/drawing/2014/main" id="{98D240B9-D2D4-3B4C-B804-0882861F535F}"/>
                </a:ext>
              </a:extLst>
            </p:cNvPr>
            <p:cNvSpPr/>
            <p:nvPr/>
          </p:nvSpPr>
          <p:spPr>
            <a:xfrm>
              <a:off x="0" y="2398487"/>
              <a:ext cx="12192000" cy="2674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EA8A957-B336-4E48-A821-D00ACA0AF0CF}"/>
                </a:ext>
              </a:extLst>
            </p:cNvPr>
            <p:cNvSpPr/>
            <p:nvPr/>
          </p:nvSpPr>
          <p:spPr>
            <a:xfrm>
              <a:off x="9356944" y="2612833"/>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EEC4749-B83B-B74A-90CE-7CA739EC5C42}"/>
                </a:ext>
              </a:extLst>
            </p:cNvPr>
            <p:cNvSpPr/>
            <p:nvPr/>
          </p:nvSpPr>
          <p:spPr>
            <a:xfrm>
              <a:off x="6425853" y="2612834"/>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87AD1D94-B4C9-D849-9A6A-E09A8393C13D}"/>
                </a:ext>
              </a:extLst>
            </p:cNvPr>
            <p:cNvSpPr/>
            <p:nvPr/>
          </p:nvSpPr>
          <p:spPr>
            <a:xfrm>
              <a:off x="3458703" y="2598756"/>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85F36F2F-43DD-1545-94F6-B5DD2D2B5283}"/>
                </a:ext>
              </a:extLst>
            </p:cNvPr>
            <p:cNvSpPr/>
            <p:nvPr/>
          </p:nvSpPr>
          <p:spPr>
            <a:xfrm>
              <a:off x="0" y="696634"/>
              <a:ext cx="12192000" cy="16534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C4E9F4A-2272-BB46-B418-B4FD6B186B50}"/>
                </a:ext>
              </a:extLst>
            </p:cNvPr>
            <p:cNvSpPr/>
            <p:nvPr/>
          </p:nvSpPr>
          <p:spPr>
            <a:xfrm>
              <a:off x="6425853" y="859043"/>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74D6BE8A-643D-7D46-9D79-2D1C45673800}"/>
                </a:ext>
              </a:extLst>
            </p:cNvPr>
            <p:cNvSpPr/>
            <p:nvPr/>
          </p:nvSpPr>
          <p:spPr>
            <a:xfrm>
              <a:off x="9356944" y="872295"/>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D6F86F0-5350-D846-97C4-A6A871D4FD07}"/>
                </a:ext>
              </a:extLst>
            </p:cNvPr>
            <p:cNvSpPr/>
            <p:nvPr/>
          </p:nvSpPr>
          <p:spPr>
            <a:xfrm>
              <a:off x="0" y="5116372"/>
              <a:ext cx="12192000" cy="16534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E085F9B9-A2F0-3041-9090-809D90131F76}"/>
                </a:ext>
              </a:extLst>
            </p:cNvPr>
            <p:cNvSpPr/>
            <p:nvPr/>
          </p:nvSpPr>
          <p:spPr>
            <a:xfrm>
              <a:off x="3494762"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7EACBC0-0BB7-F74A-B583-8ABFDE2A9BE2}"/>
                </a:ext>
              </a:extLst>
            </p:cNvPr>
            <p:cNvSpPr/>
            <p:nvPr/>
          </p:nvSpPr>
          <p:spPr>
            <a:xfrm>
              <a:off x="6425853"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4A7B5446-7A1E-064A-A44F-2656C60E614B}"/>
                </a:ext>
              </a:extLst>
            </p:cNvPr>
            <p:cNvSpPr/>
            <p:nvPr/>
          </p:nvSpPr>
          <p:spPr>
            <a:xfrm>
              <a:off x="9356944"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None/>
                <a:tabLst/>
                <a:defRPr/>
              </a:pPr>
              <a:endParaRPr lang="en-US">
                <a:solidFill>
                  <a:srgbClr val="FEFCFF"/>
                </a:solidFill>
                <a:latin typeface="Segoe UI"/>
                <a:cs typeface="Segoe UI"/>
              </a:endParaRPr>
            </a:p>
          </p:txBody>
        </p:sp>
      </p:grpSp>
      <p:sp>
        <p:nvSpPr>
          <p:cNvPr id="7" name="TextBox 6">
            <a:extLst>
              <a:ext uri="{FF2B5EF4-FFF2-40B4-BE49-F238E27FC236}">
                <a16:creationId xmlns:a16="http://schemas.microsoft.com/office/drawing/2014/main" id="{FFEBBEFC-89B4-184E-8A07-9A142C934557}"/>
              </a:ext>
            </a:extLst>
          </p:cNvPr>
          <p:cNvSpPr txBox="1"/>
          <p:nvPr/>
        </p:nvSpPr>
        <p:spPr>
          <a:xfrm>
            <a:off x="6398439" y="2606480"/>
            <a:ext cx="2702189" cy="119181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Algorithmic Bias</a:t>
            </a:r>
          </a:p>
          <a:p>
            <a:pPr marL="285750" indent="-285750">
              <a:buFont typeface="Arial" panose="020B0604020202020204" pitchFamily="34" charset="0"/>
              <a:buChar char="•"/>
            </a:pPr>
            <a:r>
              <a:rPr lang="en-US" sz="1600">
                <a:latin typeface="Segoe UI Light"/>
                <a:ea typeface="+mn-lt"/>
                <a:cs typeface="Segoe UI Light"/>
              </a:rPr>
              <a:t>Loss Function Bias</a:t>
            </a:r>
          </a:p>
          <a:p>
            <a:pPr marL="285750" indent="-285750">
              <a:buFont typeface="Arial" panose="020B0604020202020204" pitchFamily="34" charset="0"/>
              <a:buChar char="•"/>
            </a:pPr>
            <a:r>
              <a:rPr lang="en-US" sz="1600">
                <a:latin typeface="Segoe UI Light"/>
                <a:ea typeface="+mn-lt"/>
                <a:cs typeface="Segoe UI Light"/>
              </a:rPr>
              <a:t>Post-Hoc Optimization</a:t>
            </a:r>
          </a:p>
          <a:p>
            <a:pPr marL="285750" indent="-285750">
              <a:buFont typeface="Arial" panose="020B0604020202020204" pitchFamily="34" charset="0"/>
              <a:buChar char="•"/>
            </a:pPr>
            <a:endParaRPr lang="en-US" sz="1600">
              <a:latin typeface="Segoe UI Light"/>
              <a:ea typeface="+mn-lt"/>
              <a:cs typeface="Segoe UI Light"/>
            </a:endParaRPr>
          </a:p>
        </p:txBody>
      </p:sp>
      <p:sp>
        <p:nvSpPr>
          <p:cNvPr id="10" name="Rectangle 9">
            <a:extLst>
              <a:ext uri="{FF2B5EF4-FFF2-40B4-BE49-F238E27FC236}">
                <a16:creationId xmlns:a16="http://schemas.microsoft.com/office/drawing/2014/main" id="{43AFC854-CAFE-5446-B98A-0CAE4991871D}"/>
              </a:ext>
            </a:extLst>
          </p:cNvPr>
          <p:cNvSpPr/>
          <p:nvPr/>
        </p:nvSpPr>
        <p:spPr>
          <a:xfrm>
            <a:off x="3494762" y="860178"/>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02B9BB4A-6834-8F44-8A6A-077AC5F2A6FE}"/>
              </a:ext>
            </a:extLst>
          </p:cNvPr>
          <p:cNvSpPr/>
          <p:nvPr/>
        </p:nvSpPr>
        <p:spPr>
          <a:xfrm>
            <a:off x="3494762" y="876577"/>
            <a:ext cx="2674306" cy="369332"/>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Data Bias</a:t>
            </a:r>
          </a:p>
        </p:txBody>
      </p:sp>
      <p:sp>
        <p:nvSpPr>
          <p:cNvPr id="14" name="Rectangle 13">
            <a:extLst>
              <a:ext uri="{FF2B5EF4-FFF2-40B4-BE49-F238E27FC236}">
                <a16:creationId xmlns:a16="http://schemas.microsoft.com/office/drawing/2014/main" id="{1D3908B9-A6E5-BC44-9E4D-D47E04A0F7F7}"/>
              </a:ext>
            </a:extLst>
          </p:cNvPr>
          <p:cNvSpPr/>
          <p:nvPr/>
        </p:nvSpPr>
        <p:spPr>
          <a:xfrm>
            <a:off x="6476943" y="883203"/>
            <a:ext cx="2617312" cy="1138773"/>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a:cs typeface="Segoe UI Light"/>
              </a:rPr>
              <a:t>Non-Data Biases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Model Bias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Loss Function Bias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Post-Hoc optimization</a:t>
            </a:r>
          </a:p>
        </p:txBody>
      </p:sp>
      <p:sp>
        <p:nvSpPr>
          <p:cNvPr id="15" name="Rectangle 14">
            <a:extLst>
              <a:ext uri="{FF2B5EF4-FFF2-40B4-BE49-F238E27FC236}">
                <a16:creationId xmlns:a16="http://schemas.microsoft.com/office/drawing/2014/main" id="{F3CB0844-E3E7-3740-899E-5269EC4239A5}"/>
              </a:ext>
            </a:extLst>
          </p:cNvPr>
          <p:cNvSpPr/>
          <p:nvPr/>
        </p:nvSpPr>
        <p:spPr>
          <a:xfrm>
            <a:off x="9367814" y="859328"/>
            <a:ext cx="2663436" cy="861774"/>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a:cs typeface="Segoe UI Light"/>
              </a:rPr>
              <a:t>Bias in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172043"/>
                </a:solidFill>
                <a:latin typeface="Segoe UI Light"/>
              </a:rPr>
              <a:t>Cognitive Biases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172043"/>
                </a:solidFill>
                <a:latin typeface="Segoe UI Light"/>
              </a:rPr>
              <a:t>Social Biases</a:t>
            </a:r>
            <a:endParaRPr lang="en-US" sz="1600"/>
          </a:p>
        </p:txBody>
      </p:sp>
      <p:sp>
        <p:nvSpPr>
          <p:cNvPr id="16" name="Rectangle 15">
            <a:extLst>
              <a:ext uri="{FF2B5EF4-FFF2-40B4-BE49-F238E27FC236}">
                <a16:creationId xmlns:a16="http://schemas.microsoft.com/office/drawing/2014/main" id="{30B67E9B-FE54-A54C-8243-0A9540F63D05}"/>
              </a:ext>
            </a:extLst>
          </p:cNvPr>
          <p:cNvSpPr/>
          <p:nvPr/>
        </p:nvSpPr>
        <p:spPr>
          <a:xfrm>
            <a:off x="3491508" y="2612893"/>
            <a:ext cx="2646102" cy="2186752"/>
          </a:xfrm>
          <a:prstGeom prst="rect">
            <a:avLst/>
          </a:prstGeom>
        </p:spPr>
        <p:txBody>
          <a:bodyPr wrap="square" anchor="t">
            <a:spAutoFit/>
          </a:bodyPr>
          <a:lstStyle/>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Selection/sample bias</a:t>
            </a:r>
            <a:endParaRPr lang="en-US">
              <a:latin typeface="Calibri"/>
              <a:cs typeface="Calibri"/>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Response bias</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Publication bias</a:t>
            </a:r>
            <a:endParaRPr lang="en-US">
              <a:cs typeface="Calibri" panose="020F0502020204030204"/>
            </a:endParaRPr>
          </a:p>
          <a:p>
            <a:pPr marL="285750" indent="-285750">
              <a:lnSpc>
                <a:spcPct val="107000"/>
              </a:lnSpc>
              <a:buFont typeface="Arial"/>
              <a:buChar char="•"/>
            </a:pPr>
            <a:r>
              <a:rPr lang="en-US" sz="1600">
                <a:latin typeface="Segoe UI Light"/>
                <a:cs typeface="Segoe UI Light"/>
              </a:rPr>
              <a:t>Prejudicial bias</a:t>
            </a:r>
            <a:endParaRPr lang="en-US">
              <a:latin typeface="Segoe UI Light"/>
              <a:cs typeface="Segoe UI Light"/>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Measurement bias</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Hawthorne effect</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Social desirability bias</a:t>
            </a:r>
            <a:endParaRPr lang="en-US">
              <a:cs typeface="Calibri" panose="020F0502020204030204"/>
            </a:endParaRPr>
          </a:p>
          <a:p>
            <a:pPr marL="285750" indent="-285750">
              <a:lnSpc>
                <a:spcPct val="107000"/>
              </a:lnSpc>
              <a:spcAft>
                <a:spcPts val="800"/>
              </a:spcAft>
              <a:buFont typeface="Arial"/>
              <a:buChar char="•"/>
            </a:pPr>
            <a:r>
              <a:rPr lang="en-US" sz="1600">
                <a:latin typeface="Segoe UI Light" panose="020B0502040204020203" pitchFamily="34" charset="0"/>
                <a:cs typeface="Segoe UI Light" panose="020B0502040204020203" pitchFamily="34" charset="0"/>
              </a:rPr>
              <a:t>Self-reporting bias</a:t>
            </a:r>
            <a:endParaRPr lang="en-US">
              <a:cs typeface="Calibri" panose="020F0502020204030204"/>
            </a:endParaRPr>
          </a:p>
        </p:txBody>
      </p:sp>
      <p:sp>
        <p:nvSpPr>
          <p:cNvPr id="17" name="TextBox 16">
            <a:extLst>
              <a:ext uri="{FF2B5EF4-FFF2-40B4-BE49-F238E27FC236}">
                <a16:creationId xmlns:a16="http://schemas.microsoft.com/office/drawing/2014/main" id="{CFB1DCB7-5A4D-6342-BBD3-8D96741356C5}"/>
              </a:ext>
            </a:extLst>
          </p:cNvPr>
          <p:cNvSpPr txBox="1"/>
          <p:nvPr/>
        </p:nvSpPr>
        <p:spPr>
          <a:xfrm>
            <a:off x="550170" y="2908015"/>
            <a:ext cx="2419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Sources of Bias</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19" name="TextBox 18">
            <a:extLst>
              <a:ext uri="{FF2B5EF4-FFF2-40B4-BE49-F238E27FC236}">
                <a16:creationId xmlns:a16="http://schemas.microsoft.com/office/drawing/2014/main" id="{A114AF2C-1789-FC4E-81D3-4BA42DAE8D9E}"/>
              </a:ext>
            </a:extLst>
          </p:cNvPr>
          <p:cNvSpPr txBox="1"/>
          <p:nvPr/>
        </p:nvSpPr>
        <p:spPr>
          <a:xfrm>
            <a:off x="550170" y="1138183"/>
            <a:ext cx="2558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Bias in the ML Cycle</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31" name="Rectangle 30">
            <a:extLst>
              <a:ext uri="{FF2B5EF4-FFF2-40B4-BE49-F238E27FC236}">
                <a16:creationId xmlns:a16="http://schemas.microsoft.com/office/drawing/2014/main" id="{54DF1CDD-7C69-354E-918C-262DC4368DCA}"/>
              </a:ext>
            </a:extLst>
          </p:cNvPr>
          <p:cNvSpPr/>
          <p:nvPr/>
        </p:nvSpPr>
        <p:spPr>
          <a:xfrm>
            <a:off x="3494762" y="5315058"/>
            <a:ext cx="2674306" cy="53860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u="none" strike="noStrike" kern="1200" cap="none" spc="0" normalizeH="0" baseline="0" noProof="0">
              <a:ln>
                <a:noFill/>
              </a:ln>
              <a:solidFill>
                <a:srgbClr val="172043"/>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172043"/>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4F197C3-4496-5247-A363-FF797412BC9C}"/>
              </a:ext>
            </a:extLst>
          </p:cNvPr>
          <p:cNvSpPr/>
          <p:nvPr/>
        </p:nvSpPr>
        <p:spPr>
          <a:xfrm>
            <a:off x="9367814" y="5357444"/>
            <a:ext cx="2663436" cy="369332"/>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u="none" strike="noStrike" kern="1200" cap="none" spc="0" normalizeH="0" baseline="0" noProof="0">
              <a:ln>
                <a:noFill/>
              </a:ln>
              <a:solidFill>
                <a:srgbClr val="172043"/>
              </a:solidFill>
              <a:effectLst/>
              <a:uLnTx/>
              <a:uFillTx/>
              <a:latin typeface="Segoe UI Light"/>
              <a:cs typeface="Segoe UI Light"/>
            </a:endParaRPr>
          </a:p>
        </p:txBody>
      </p:sp>
      <p:sp>
        <p:nvSpPr>
          <p:cNvPr id="35" name="TextBox 34">
            <a:extLst>
              <a:ext uri="{FF2B5EF4-FFF2-40B4-BE49-F238E27FC236}">
                <a16:creationId xmlns:a16="http://schemas.microsoft.com/office/drawing/2014/main" id="{C03856F7-FEBC-F340-B878-D30B2388C2AC}"/>
              </a:ext>
            </a:extLst>
          </p:cNvPr>
          <p:cNvSpPr txBox="1"/>
          <p:nvPr/>
        </p:nvSpPr>
        <p:spPr>
          <a:xfrm>
            <a:off x="550170" y="5636299"/>
            <a:ext cx="2558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Bias Mitigation</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43" name="TextBox 42">
            <a:extLst>
              <a:ext uri="{FF2B5EF4-FFF2-40B4-BE49-F238E27FC236}">
                <a16:creationId xmlns:a16="http://schemas.microsoft.com/office/drawing/2014/main" id="{E0D312BB-263F-4045-B91A-81123FC448F2}"/>
              </a:ext>
            </a:extLst>
          </p:cNvPr>
          <p:cNvSpPr txBox="1"/>
          <p:nvPr/>
        </p:nvSpPr>
        <p:spPr>
          <a:xfrm>
            <a:off x="6426610" y="5379178"/>
            <a:ext cx="2670292" cy="119181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Bias mitigation Algorithms</a:t>
            </a:r>
          </a:p>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Fairness metrics</a:t>
            </a:r>
          </a:p>
          <a:p>
            <a:pPr marL="285750" indent="-285750">
              <a:buFont typeface="Arial" panose="020B0604020202020204" pitchFamily="34" charset="0"/>
              <a:buChar char="•"/>
            </a:pPr>
            <a:r>
              <a:rPr lang="en-US" sz="1600">
                <a:latin typeface="Segoe UI Light"/>
                <a:cs typeface="Segoe UI Light"/>
              </a:rPr>
              <a:t>Explainable AI</a:t>
            </a:r>
          </a:p>
        </p:txBody>
      </p:sp>
      <p:sp>
        <p:nvSpPr>
          <p:cNvPr id="44" name="TextBox 43">
            <a:extLst>
              <a:ext uri="{FF2B5EF4-FFF2-40B4-BE49-F238E27FC236}">
                <a16:creationId xmlns:a16="http://schemas.microsoft.com/office/drawing/2014/main" id="{842C623A-0CCF-0E40-A095-89C7CFB645CF}"/>
              </a:ext>
            </a:extLst>
          </p:cNvPr>
          <p:cNvSpPr txBox="1"/>
          <p:nvPr/>
        </p:nvSpPr>
        <p:spPr>
          <a:xfrm>
            <a:off x="550170" y="64047"/>
            <a:ext cx="5368714" cy="584775"/>
          </a:xfrm>
          <a:prstGeom prst="rect">
            <a:avLst/>
          </a:prstGeom>
          <a:noFill/>
        </p:spPr>
        <p:txBody>
          <a:bodyPr wrap="none" rtlCol="0" anchor="t">
            <a:spAutoFit/>
          </a:bodyPr>
          <a:lstStyle/>
          <a:p>
            <a:r>
              <a:rPr lang="en-US" sz="3200">
                <a:latin typeface="+mj-lt"/>
              </a:rPr>
              <a:t>Sources of Bias in Healthcare AI</a:t>
            </a:r>
            <a:endParaRPr lang="en-US" sz="3200">
              <a:latin typeface="+mj-lt"/>
              <a:cs typeface="Calibri Light"/>
            </a:endParaRPr>
          </a:p>
        </p:txBody>
      </p:sp>
      <p:sp>
        <p:nvSpPr>
          <p:cNvPr id="27" name="TextBox 26">
            <a:extLst>
              <a:ext uri="{FF2B5EF4-FFF2-40B4-BE49-F238E27FC236}">
                <a16:creationId xmlns:a16="http://schemas.microsoft.com/office/drawing/2014/main" id="{C26A0ECC-3022-42E2-A7AC-93A7BA747825}"/>
              </a:ext>
            </a:extLst>
          </p:cNvPr>
          <p:cNvSpPr txBox="1"/>
          <p:nvPr/>
        </p:nvSpPr>
        <p:spPr>
          <a:xfrm>
            <a:off x="9359900" y="5411952"/>
            <a:ext cx="2670292" cy="919401"/>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latin typeface="Segoe UI Light"/>
                <a:cs typeface="Segoe UI Light"/>
              </a:rPr>
              <a:t>Acknowledgement &amp; Explanation of bias during model delivery</a:t>
            </a:r>
          </a:p>
        </p:txBody>
      </p:sp>
      <p:sp>
        <p:nvSpPr>
          <p:cNvPr id="32" name="TextBox 31">
            <a:extLst>
              <a:ext uri="{FF2B5EF4-FFF2-40B4-BE49-F238E27FC236}">
                <a16:creationId xmlns:a16="http://schemas.microsoft.com/office/drawing/2014/main" id="{D8257F80-4B77-440F-B4DF-948CC4981C72}"/>
              </a:ext>
            </a:extLst>
          </p:cNvPr>
          <p:cNvSpPr txBox="1"/>
          <p:nvPr/>
        </p:nvSpPr>
        <p:spPr>
          <a:xfrm>
            <a:off x="9368093" y="2609758"/>
            <a:ext cx="2670292" cy="173664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latin typeface="Segoe UI Light"/>
                <a:cs typeface="Segoe UI Light"/>
              </a:rPr>
              <a:t>Outcome Fairness</a:t>
            </a:r>
          </a:p>
          <a:p>
            <a:pPr marL="285750" indent="-285750">
              <a:buFont typeface="Arial" panose="020B0604020202020204" pitchFamily="34" charset="0"/>
              <a:buChar char="•"/>
            </a:pPr>
            <a:r>
              <a:rPr lang="en-US" sz="1600">
                <a:latin typeface="Segoe UI Light"/>
                <a:cs typeface="Segoe UI Light"/>
              </a:rPr>
              <a:t>Lack of Understanding</a:t>
            </a:r>
          </a:p>
          <a:p>
            <a:pPr marL="285750" indent="-285750">
              <a:buFont typeface="Arial" panose="020B0604020202020204" pitchFamily="34" charset="0"/>
              <a:buChar char="•"/>
            </a:pPr>
            <a:r>
              <a:rPr lang="en-US" sz="1600" err="1">
                <a:latin typeface="Segoe UI Light"/>
                <a:cs typeface="Segoe UI Light"/>
              </a:rPr>
              <a:t>Explainability</a:t>
            </a:r>
            <a:endParaRPr lang="en-US" sz="1600">
              <a:latin typeface="Segoe UI Light"/>
              <a:cs typeface="Segoe UI Light"/>
            </a:endParaRPr>
          </a:p>
          <a:p>
            <a:pPr marL="285750" indent="-285750">
              <a:buFont typeface="Arial" panose="020B0604020202020204" pitchFamily="34" charset="0"/>
              <a:buChar char="•"/>
            </a:pPr>
            <a:r>
              <a:rPr lang="en-US" sz="1600">
                <a:latin typeface="Segoe UI Light"/>
                <a:cs typeface="Segoe UI Light"/>
              </a:rPr>
              <a:t>Lack of understanding/ Assume model is fair</a:t>
            </a:r>
            <a:endParaRPr lang="en-US"/>
          </a:p>
          <a:p>
            <a:pPr marL="285750" indent="-285750">
              <a:buFont typeface="Arial" panose="020B0604020202020204" pitchFamily="34" charset="0"/>
              <a:buChar char="•"/>
            </a:pPr>
            <a:r>
              <a:rPr lang="en-US" sz="1600">
                <a:latin typeface="Segoe UI Light"/>
                <a:cs typeface="Segoe UI Light"/>
              </a:rPr>
              <a:t>Don't care</a:t>
            </a:r>
          </a:p>
        </p:txBody>
      </p:sp>
      <p:sp>
        <p:nvSpPr>
          <p:cNvPr id="8" name="TextBox 7">
            <a:extLst>
              <a:ext uri="{FF2B5EF4-FFF2-40B4-BE49-F238E27FC236}">
                <a16:creationId xmlns:a16="http://schemas.microsoft.com/office/drawing/2014/main" id="{FD28A732-6B8D-4819-AC82-8855A1315FE8}"/>
              </a:ext>
            </a:extLst>
          </p:cNvPr>
          <p:cNvSpPr txBox="1"/>
          <p:nvPr/>
        </p:nvSpPr>
        <p:spPr>
          <a:xfrm>
            <a:off x="3446206" y="538807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Segoe UI Light"/>
                <a:cs typeface="Segoe UI Light"/>
              </a:rPr>
              <a:t>Equal representation</a:t>
            </a:r>
            <a:endParaRPr lang="en-US" sz="1600">
              <a:cs typeface="Calibri" panose="020F0502020204030204"/>
            </a:endParaRPr>
          </a:p>
        </p:txBody>
      </p:sp>
    </p:spTree>
    <p:extLst>
      <p:ext uri="{BB962C8B-B14F-4D97-AF65-F5344CB8AC3E}">
        <p14:creationId xmlns:p14="http://schemas.microsoft.com/office/powerpoint/2010/main" val="1000717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AI needs FAT"/>
          <p:cNvSpPr txBox="1"/>
          <p:nvPr/>
        </p:nvSpPr>
        <p:spPr>
          <a:xfrm rot="16205839">
            <a:off x="-1969954" y="2487997"/>
            <a:ext cx="5969777" cy="995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2000">
                <a:solidFill>
                  <a:srgbClr val="112448"/>
                </a:solidFill>
                <a:latin typeface="Cubano"/>
                <a:ea typeface="Cubano"/>
                <a:cs typeface="Cubano"/>
                <a:sym typeface="Cubano"/>
              </a:defRPr>
            </a:lvl1pPr>
          </a:lstStyle>
          <a:p>
            <a:r>
              <a:rPr sz="6000"/>
              <a:t>AI needs FAT</a:t>
            </a:r>
          </a:p>
        </p:txBody>
      </p:sp>
      <p:pic>
        <p:nvPicPr>
          <p:cNvPr id="514" name="Image" descr="Image"/>
          <p:cNvPicPr>
            <a:picLocks noChangeAspect="1"/>
          </p:cNvPicPr>
          <p:nvPr/>
        </p:nvPicPr>
        <p:blipFill>
          <a:blip r:embed="rId3"/>
          <a:stretch>
            <a:fillRect/>
          </a:stretch>
        </p:blipFill>
        <p:spPr>
          <a:xfrm>
            <a:off x="3621136" y="431606"/>
            <a:ext cx="7700542" cy="4631223"/>
          </a:xfrm>
          <a:prstGeom prst="rect">
            <a:avLst/>
          </a:prstGeom>
          <a:ln w="12700">
            <a:miter lim="400000"/>
          </a:ln>
        </p:spPr>
      </p:pic>
      <p:sp>
        <p:nvSpPr>
          <p:cNvPr id="515" name="HbA1c distribution by ethnicity in U.S. children and young adults ages 5–24 yr (NHANES-3, 1988–1994) [Saaddine et al., 2002]"/>
          <p:cNvSpPr txBox="1"/>
          <p:nvPr/>
        </p:nvSpPr>
        <p:spPr>
          <a:xfrm>
            <a:off x="4404628" y="5038711"/>
            <a:ext cx="6133558"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3000" b="1">
                <a:latin typeface="Helvetica Neue"/>
                <a:ea typeface="Helvetica Neue"/>
                <a:cs typeface="Helvetica Neue"/>
                <a:sym typeface="Helvetica Neue"/>
              </a:defRPr>
            </a:lvl1pPr>
          </a:lstStyle>
          <a:p>
            <a:r>
              <a:rPr sz="1500"/>
              <a:t>HbA1c distribution by ethnicity in U.S. children and young adults ages 5–24 yr (NHANES-3, 1988–1994) [Saaddine et al., 2002]</a:t>
            </a:r>
          </a:p>
        </p:txBody>
      </p:sp>
      <p:sp>
        <p:nvSpPr>
          <p:cNvPr id="516" name="•Hemoglobin A1c (HbA1c): widely used as a measure of risk for the development of diabetic complications [Herman et al., 2012, Edelman et al., 2004, McCarter et al.. 2004]"/>
          <p:cNvSpPr txBox="1"/>
          <p:nvPr/>
        </p:nvSpPr>
        <p:spPr>
          <a:xfrm>
            <a:off x="48955" y="6280980"/>
            <a:ext cx="15035142" cy="365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lnSpc>
                <a:spcPts val="2700"/>
              </a:lnSpc>
              <a:defRPr sz="3000">
                <a:solidFill>
                  <a:srgbClr val="212121"/>
                </a:solidFill>
                <a:latin typeface="Trebuchet MS"/>
                <a:ea typeface="Trebuchet MS"/>
                <a:cs typeface="Trebuchet MS"/>
                <a:sym typeface="Trebuchet MS"/>
              </a:defRPr>
            </a:pPr>
            <a:r>
              <a:rPr sz="1500">
                <a:solidFill>
                  <a:srgbClr val="000000"/>
                </a:solidFill>
                <a:latin typeface="Arial"/>
                <a:ea typeface="Arial"/>
                <a:cs typeface="Arial"/>
                <a:sym typeface="Arial"/>
              </a:rPr>
              <a:t>•</a:t>
            </a:r>
            <a:r>
              <a:rPr sz="1500"/>
              <a:t>Hemoglobin A1c (HbA1c): widely used as a measure of risk for the development of diabetic complications [Herman et al., 2012, Edelman et al., 2004, McCarter et al.. 2004]</a:t>
            </a:r>
            <a:endParaRPr sz="1500">
              <a:solidFill>
                <a:srgbClr val="000000"/>
              </a:solidFill>
              <a:latin typeface="Times Roman"/>
              <a:ea typeface="Times Roman"/>
              <a:cs typeface="Times Roman"/>
              <a:sym typeface="Times Roman"/>
            </a:endParaRPr>
          </a:p>
        </p:txBody>
      </p:sp>
    </p:spTree>
    <p:extLst>
      <p:ext uri="{BB962C8B-B14F-4D97-AF65-F5344CB8AC3E}">
        <p14:creationId xmlns:p14="http://schemas.microsoft.com/office/powerpoint/2010/main" val="16075308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p:txBody>
          <a:bodyPr/>
          <a:lstStyle/>
          <a:p>
            <a:r>
              <a:rPr lang="en-US"/>
              <a:t>Foundations: Fairness in Healthcare ML</a:t>
            </a:r>
          </a:p>
        </p:txBody>
      </p:sp>
      <p:sp>
        <p:nvSpPr>
          <p:cNvPr id="4" name="Text Placeholder 3">
            <a:extLst>
              <a:ext uri="{FF2B5EF4-FFF2-40B4-BE49-F238E27FC236}">
                <a16:creationId xmlns:a16="http://schemas.microsoft.com/office/drawing/2014/main" id="{40D17D13-1853-EF41-AB0E-3F769E9FEC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9135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D761BB-D0AE-164C-9556-944BD0900409}"/>
              </a:ext>
            </a:extLst>
          </p:cNvPr>
          <p:cNvSpPr>
            <a:spLocks noGrp="1"/>
          </p:cNvSpPr>
          <p:nvPr>
            <p:ph type="title"/>
          </p:nvPr>
        </p:nvSpPr>
        <p:spPr>
          <a:xfrm>
            <a:off x="649224" y="960120"/>
            <a:ext cx="3867912" cy="4169664"/>
          </a:xfrm>
        </p:spPr>
        <p:txBody>
          <a:bodyPr>
            <a:normAutofit/>
          </a:bodyPr>
          <a:lstStyle/>
          <a:p>
            <a:pPr algn="r"/>
            <a:r>
              <a:rPr lang="en-US"/>
              <a:t>Example: Differential Treatment by Race</a:t>
            </a:r>
          </a:p>
        </p:txBody>
      </p:sp>
      <p:sp>
        <p:nvSpPr>
          <p:cNvPr id="5" name="Content Placeholder 4">
            <a:extLst>
              <a:ext uri="{FF2B5EF4-FFF2-40B4-BE49-F238E27FC236}">
                <a16:creationId xmlns:a16="http://schemas.microsoft.com/office/drawing/2014/main" id="{4C4E3450-A2DB-7F44-862E-F14EBB6C487F}"/>
              </a:ext>
            </a:extLst>
          </p:cNvPr>
          <p:cNvSpPr>
            <a:spLocks noGrp="1"/>
          </p:cNvSpPr>
          <p:nvPr>
            <p:ph idx="1"/>
          </p:nvPr>
        </p:nvSpPr>
        <p:spPr>
          <a:xfrm>
            <a:off x="4983480" y="960120"/>
            <a:ext cx="6815582" cy="4709414"/>
          </a:xfrm>
        </p:spPr>
        <p:txBody>
          <a:bodyPr vert="horz" lIns="91440" tIns="45720" rIns="91440" bIns="45720" rtlCol="0" anchor="ctr">
            <a:noAutofit/>
          </a:bodyPr>
          <a:lstStyle/>
          <a:p>
            <a:r>
              <a:rPr lang="en-US" sz="2400"/>
              <a:t>James, a 65-year-old Black male and David, a 65-year-old white male, both have coronary artery disease.  On Sunday afternoon, both men experience chest pain and shortness of breath and are rushed to the ED by their spouses. </a:t>
            </a:r>
            <a:endParaRPr lang="en-US" sz="2400">
              <a:cs typeface="Calibri"/>
            </a:endParaRPr>
          </a:p>
          <a:p>
            <a:r>
              <a:rPr lang="en-US" sz="2400"/>
              <a:t>Both men are seen by the same ED physician and are both diagnosed as having an acute myocardial infarction (a heart attack).  Yet the clinical recommendations and interventions offered are different</a:t>
            </a:r>
            <a:r>
              <a:rPr lang="en-US" sz="2400" i="1"/>
              <a:t> and James is treated less aggressively</a:t>
            </a:r>
            <a:endParaRPr lang="en-US" sz="2400" i="1">
              <a:cs typeface="Calibri"/>
            </a:endParaRPr>
          </a:p>
          <a:p>
            <a:r>
              <a:rPr lang="en-US" sz="2400"/>
              <a:t>How do we determine that the two patient are being treated fairly? [Arora et a. 2018]</a:t>
            </a:r>
            <a:endParaRPr lang="en-US" sz="2400">
              <a:cs typeface="Calibri"/>
            </a:endParaRPr>
          </a:p>
        </p:txBody>
      </p:sp>
    </p:spTree>
    <p:extLst>
      <p:ext uri="{BB962C8B-B14F-4D97-AF65-F5344CB8AC3E}">
        <p14:creationId xmlns:p14="http://schemas.microsoft.com/office/powerpoint/2010/main" val="1210883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D1F886-D571-FB45-933C-70D870799F9B}"/>
              </a:ext>
            </a:extLst>
          </p:cNvPr>
          <p:cNvSpPr>
            <a:spLocks noGrp="1"/>
          </p:cNvSpPr>
          <p:nvPr>
            <p:ph type="title"/>
          </p:nvPr>
        </p:nvSpPr>
        <p:spPr/>
        <p:txBody>
          <a:bodyPr/>
          <a:lstStyle/>
          <a:p>
            <a:r>
              <a:rPr lang="en-US"/>
              <a:t>Measurement &amp; Mismeasurement of Fairness</a:t>
            </a:r>
          </a:p>
        </p:txBody>
      </p:sp>
      <p:sp>
        <p:nvSpPr>
          <p:cNvPr id="3" name="Content Placeholder 2">
            <a:extLst>
              <a:ext uri="{FF2B5EF4-FFF2-40B4-BE49-F238E27FC236}">
                <a16:creationId xmlns:a16="http://schemas.microsoft.com/office/drawing/2014/main" id="{68CC4A38-6EFB-494A-8695-C0160D46D86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35F98839-434B-B545-9B46-ADF03462D69A}"/>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566107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20443C-CE17-C64B-B2F5-A6A17784D1EA}"/>
              </a:ext>
            </a:extLst>
          </p:cNvPr>
          <p:cNvSpPr/>
          <p:nvPr/>
        </p:nvSpPr>
        <p:spPr>
          <a:xfrm>
            <a:off x="1153886" y="1717906"/>
            <a:ext cx="9312728" cy="1200329"/>
          </a:xfrm>
          <a:prstGeom prst="rect">
            <a:avLst/>
          </a:prstGeom>
        </p:spPr>
        <p:txBody>
          <a:bodyPr wrap="square">
            <a:spAutoFit/>
          </a:bodyPr>
          <a:lstStyle/>
          <a:p>
            <a:r>
              <a:rPr lang="en-US" sz="3600"/>
              <a:t>How we are categorized through data affects how we will be treated</a:t>
            </a:r>
          </a:p>
        </p:txBody>
      </p:sp>
      <p:sp>
        <p:nvSpPr>
          <p:cNvPr id="4" name="Rectangle 3">
            <a:extLst>
              <a:ext uri="{FF2B5EF4-FFF2-40B4-BE49-F238E27FC236}">
                <a16:creationId xmlns:a16="http://schemas.microsoft.com/office/drawing/2014/main" id="{BBEC7508-30F6-0F4F-B957-0B26DCE4332A}"/>
              </a:ext>
            </a:extLst>
          </p:cNvPr>
          <p:cNvSpPr/>
          <p:nvPr/>
        </p:nvSpPr>
        <p:spPr>
          <a:xfrm>
            <a:off x="5447798" y="4201023"/>
            <a:ext cx="4280595" cy="400110"/>
          </a:xfrm>
          <a:prstGeom prst="rect">
            <a:avLst/>
          </a:prstGeom>
        </p:spPr>
        <p:txBody>
          <a:bodyPr wrap="none">
            <a:spAutoFit/>
          </a:bodyPr>
          <a:lstStyle/>
          <a:p>
            <a:pPr algn="r"/>
            <a:r>
              <a:rPr lang="en-US" sz="2000"/>
              <a:t>Frank Pasquale in </a:t>
            </a:r>
            <a:r>
              <a:rPr lang="en-US" sz="2000" i="1"/>
              <a:t>The Black Box Society</a:t>
            </a:r>
          </a:p>
        </p:txBody>
      </p:sp>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941000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1652-9A8D-C742-B9F3-F7AA655ECB6E}"/>
              </a:ext>
            </a:extLst>
          </p:cNvPr>
          <p:cNvSpPr>
            <a:spLocks noGrp="1"/>
          </p:cNvSpPr>
          <p:nvPr>
            <p:ph type="title"/>
          </p:nvPr>
        </p:nvSpPr>
        <p:spPr/>
        <p:txBody>
          <a:bodyPr/>
          <a:lstStyle/>
          <a:p>
            <a:r>
              <a:rPr lang="en-US"/>
              <a:t>Discrimination: Treatment vs. Impact</a:t>
            </a:r>
          </a:p>
        </p:txBody>
      </p:sp>
      <p:sp>
        <p:nvSpPr>
          <p:cNvPr id="3" name="Rectangle 2">
            <a:extLst>
              <a:ext uri="{FF2B5EF4-FFF2-40B4-BE49-F238E27FC236}">
                <a16:creationId xmlns:a16="http://schemas.microsoft.com/office/drawing/2014/main" id="{55975AE6-5917-D74E-8217-B8F7EA9C9972}"/>
              </a:ext>
            </a:extLst>
          </p:cNvPr>
          <p:cNvSpPr/>
          <p:nvPr/>
        </p:nvSpPr>
        <p:spPr>
          <a:xfrm>
            <a:off x="549729" y="1417002"/>
            <a:ext cx="11108871" cy="4832092"/>
          </a:xfrm>
          <a:prstGeom prst="rect">
            <a:avLst/>
          </a:prstGeom>
        </p:spPr>
        <p:txBody>
          <a:bodyPr wrap="square" lIns="91440" tIns="45720" rIns="91440" bIns="45720" anchor="t">
            <a:spAutoFit/>
          </a:bodyPr>
          <a:lstStyle/>
          <a:p>
            <a:r>
              <a:rPr lang="en-US" sz="2800" b="1"/>
              <a:t>Discrimination</a:t>
            </a:r>
            <a:r>
              <a:rPr lang="en-US" sz="2800"/>
              <a:t>: The unjust or prejudicial treatment of different categories of people or things, especially on the grounds of race, age, or sex</a:t>
            </a:r>
          </a:p>
          <a:p>
            <a:r>
              <a:rPr lang="en-US" sz="2800"/>
              <a:t>(Oxford Dictionary)</a:t>
            </a:r>
            <a:endParaRPr lang="en-US" sz="2800">
              <a:cs typeface="Calibri"/>
            </a:endParaRPr>
          </a:p>
          <a:p>
            <a:endParaRPr lang="en-US" sz="2800"/>
          </a:p>
          <a:p>
            <a:r>
              <a:rPr lang="en-US" sz="2800" b="1"/>
              <a:t>Disparate Treatment: </a:t>
            </a:r>
            <a:r>
              <a:rPr lang="en-US" sz="2800"/>
              <a:t>The treatment depends on class membership</a:t>
            </a:r>
            <a:endParaRPr lang="en-US" sz="2800">
              <a:cs typeface="Calibri"/>
            </a:endParaRPr>
          </a:p>
          <a:p>
            <a:r>
              <a:rPr lang="en-US" sz="2800" i="1"/>
              <a:t>Example: </a:t>
            </a:r>
            <a:r>
              <a:rPr lang="en-US" sz="2800"/>
              <a:t>implicit bias leading to differences in treatment in acute coronary syndrome</a:t>
            </a:r>
            <a:endParaRPr lang="en-US" sz="2800">
              <a:cs typeface="Calibri"/>
            </a:endParaRPr>
          </a:p>
          <a:p>
            <a:endParaRPr lang="en-US" sz="2800"/>
          </a:p>
          <a:p>
            <a:r>
              <a:rPr lang="en-US" sz="2800" b="1"/>
              <a:t>Disparate Impact: </a:t>
            </a:r>
            <a:r>
              <a:rPr lang="en-US" sz="2800"/>
              <a:t>The treatment appears to be neutral, but it impacts the protected class</a:t>
            </a:r>
            <a:endParaRPr lang="en-US" sz="2800">
              <a:cs typeface="Calibri"/>
            </a:endParaRPr>
          </a:p>
          <a:p>
            <a:r>
              <a:rPr lang="en-US" sz="2800" i="1"/>
              <a:t>Example: </a:t>
            </a:r>
            <a:r>
              <a:rPr lang="en-US" sz="2800"/>
              <a:t>hospital relocation and access to care for minority classes</a:t>
            </a:r>
            <a:endParaRPr lang="en-US" sz="2800" i="1">
              <a:cs typeface="Calibri"/>
            </a:endParaRPr>
          </a:p>
        </p:txBody>
      </p:sp>
      <p:sp>
        <p:nvSpPr>
          <p:cNvPr id="4" name="Rectangle 3">
            <a:extLst>
              <a:ext uri="{FF2B5EF4-FFF2-40B4-BE49-F238E27FC236}">
                <a16:creationId xmlns:a16="http://schemas.microsoft.com/office/drawing/2014/main" id="{50A7CC1A-3054-D246-AF8A-B95F38C36F3B}"/>
              </a:ext>
            </a:extLst>
          </p:cNvPr>
          <p:cNvSpPr/>
          <p:nvPr/>
        </p:nvSpPr>
        <p:spPr>
          <a:xfrm>
            <a:off x="8574268" y="6249094"/>
            <a:ext cx="2869953" cy="369332"/>
          </a:xfrm>
          <a:prstGeom prst="rect">
            <a:avLst/>
          </a:prstGeom>
        </p:spPr>
        <p:txBody>
          <a:bodyPr wrap="none">
            <a:spAutoFit/>
          </a:bodyPr>
          <a:lstStyle/>
          <a:p>
            <a:r>
              <a:rPr lang="en-US"/>
              <a:t>[</a:t>
            </a:r>
            <a:r>
              <a:rPr lang="en-US" err="1"/>
              <a:t>Barocas</a:t>
            </a:r>
            <a:r>
              <a:rPr lang="en-US"/>
              <a:t>, S. and </a:t>
            </a:r>
            <a:r>
              <a:rPr lang="en-US" err="1"/>
              <a:t>Selbst</a:t>
            </a:r>
            <a:r>
              <a:rPr lang="en-US"/>
              <a:t> 2016]</a:t>
            </a:r>
          </a:p>
        </p:txBody>
      </p:sp>
      <p:pic>
        <p:nvPicPr>
          <p:cNvPr id="5" name="Picture 4">
            <a:extLst>
              <a:ext uri="{FF2B5EF4-FFF2-40B4-BE49-F238E27FC236}">
                <a16:creationId xmlns:a16="http://schemas.microsoft.com/office/drawing/2014/main" id="{7DBA908E-11FE-964D-8D4E-9FCD8F920C37}"/>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687140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22E9C-D4FC-2B44-9C6D-87EE245D3A15}"/>
              </a:ext>
            </a:extLst>
          </p:cNvPr>
          <p:cNvSpPr>
            <a:spLocks noGrp="1"/>
          </p:cNvSpPr>
          <p:nvPr>
            <p:ph type="title"/>
          </p:nvPr>
        </p:nvSpPr>
        <p:spPr>
          <a:xfrm>
            <a:off x="838200" y="556995"/>
            <a:ext cx="10515600" cy="1133693"/>
          </a:xfrm>
        </p:spPr>
        <p:txBody>
          <a:bodyPr>
            <a:normAutofit/>
          </a:bodyPr>
          <a:lstStyle/>
          <a:p>
            <a:r>
              <a:rPr lang="en-US" sz="5200"/>
              <a:t>Fairness &amp; Predictive Performance</a:t>
            </a:r>
          </a:p>
        </p:txBody>
      </p:sp>
      <p:pic>
        <p:nvPicPr>
          <p:cNvPr id="4" name="Picture 3">
            <a:extLst>
              <a:ext uri="{FF2B5EF4-FFF2-40B4-BE49-F238E27FC236}">
                <a16:creationId xmlns:a16="http://schemas.microsoft.com/office/drawing/2014/main" id="{6B37BED0-DCF1-E048-AA4E-476386585BE2}"/>
              </a:ext>
            </a:extLst>
          </p:cNvPr>
          <p:cNvPicPr>
            <a:picLocks noChangeAspect="1"/>
          </p:cNvPicPr>
          <p:nvPr/>
        </p:nvPicPr>
        <p:blipFill>
          <a:blip r:embed="rId2"/>
          <a:stretch>
            <a:fillRect/>
          </a:stretch>
        </p:blipFill>
        <p:spPr>
          <a:xfrm>
            <a:off x="11420341" y="126686"/>
            <a:ext cx="566348" cy="566348"/>
          </a:xfrm>
          <a:prstGeom prst="rect">
            <a:avLst/>
          </a:prstGeom>
        </p:spPr>
      </p:pic>
      <p:graphicFrame>
        <p:nvGraphicFramePr>
          <p:cNvPr id="6" name="Content Placeholder 2">
            <a:extLst>
              <a:ext uri="{FF2B5EF4-FFF2-40B4-BE49-F238E27FC236}">
                <a16:creationId xmlns:a16="http://schemas.microsoft.com/office/drawing/2014/main" id="{A11E77C1-E8B9-4C5E-BF53-383242A3D10A}"/>
              </a:ext>
            </a:extLst>
          </p:cNvPr>
          <p:cNvGraphicFramePr>
            <a:graphicFrameLocks noGrp="1"/>
          </p:cNvGraphicFramePr>
          <p:nvPr>
            <p:ph idx="1"/>
            <p:extLst>
              <p:ext uri="{D42A27DB-BD31-4B8C-83A1-F6EECF244321}">
                <p14:modId xmlns:p14="http://schemas.microsoft.com/office/powerpoint/2010/main" val="32779864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5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9BB8BE-1351-4D9B-B761-F84A0B5B6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DC1AD-0860-8549-86FA-B2FF205303EE}"/>
              </a:ext>
            </a:extLst>
          </p:cNvPr>
          <p:cNvSpPr>
            <a:spLocks noGrp="1"/>
          </p:cNvSpPr>
          <p:nvPr>
            <p:ph type="title"/>
          </p:nvPr>
        </p:nvSpPr>
        <p:spPr>
          <a:xfrm>
            <a:off x="266699" y="-481947"/>
            <a:ext cx="5198429" cy="2199341"/>
          </a:xfrm>
        </p:spPr>
        <p:txBody>
          <a:bodyPr vert="horz" lIns="91440" tIns="45720" rIns="91440" bIns="45720" rtlCol="0" anchor="b">
            <a:noAutofit/>
          </a:bodyPr>
          <a:lstStyle/>
          <a:p>
            <a:r>
              <a:rPr lang="en-US" sz="5200" kern="1200">
                <a:solidFill>
                  <a:schemeClr val="tx1"/>
                </a:solidFill>
                <a:latin typeface="+mj-lt"/>
                <a:ea typeface="+mj-ea"/>
                <a:cs typeface="+mj-cs"/>
              </a:rPr>
              <a:t>Protected Classes &amp; Proxy Variables</a:t>
            </a:r>
          </a:p>
        </p:txBody>
      </p:sp>
      <p:sp>
        <p:nvSpPr>
          <p:cNvPr id="3" name="Rectangle 2">
            <a:extLst>
              <a:ext uri="{FF2B5EF4-FFF2-40B4-BE49-F238E27FC236}">
                <a16:creationId xmlns:a16="http://schemas.microsoft.com/office/drawing/2014/main" id="{8ADFB04A-979E-CF46-B6AC-9A64F636C51C}"/>
              </a:ext>
            </a:extLst>
          </p:cNvPr>
          <p:cNvSpPr/>
          <p:nvPr/>
        </p:nvSpPr>
        <p:spPr>
          <a:xfrm>
            <a:off x="647699" y="2140885"/>
            <a:ext cx="4002441" cy="4324350"/>
          </a:xfrm>
          <a:prstGeom prst="rect">
            <a:avLst/>
          </a:prstGeo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2000"/>
              <a:t>Many variables of interest correlate with protected class.</a:t>
            </a:r>
            <a:endParaRPr lang="en-US" sz="2000">
              <a:cs typeface="Calibri"/>
            </a:endParaRPr>
          </a:p>
          <a:p>
            <a:pPr indent="-228600">
              <a:lnSpc>
                <a:spcPct val="90000"/>
              </a:lnSpc>
              <a:spcBef>
                <a:spcPts val="2133"/>
              </a:spcBef>
              <a:buFont typeface="Arial" panose="020B0604020202020204" pitchFamily="34" charset="0"/>
              <a:buChar char="•"/>
            </a:pPr>
            <a:r>
              <a:rPr lang="en-US" sz="2000"/>
              <a:t>Not all are considered illegitimate to use in decision making.</a:t>
            </a:r>
            <a:br>
              <a:rPr lang="en-US" sz="2000"/>
            </a:br>
            <a:r>
              <a:rPr lang="en-US" sz="2000"/>
              <a:t>[ e.g., educational qualifications in hiring decisions. ]</a:t>
            </a:r>
            <a:endParaRPr lang="en-US" sz="2000">
              <a:cs typeface="Calibri"/>
            </a:endParaRPr>
          </a:p>
          <a:p>
            <a:pPr indent="-228600">
              <a:lnSpc>
                <a:spcPct val="90000"/>
              </a:lnSpc>
              <a:spcBef>
                <a:spcPts val="2133"/>
              </a:spcBef>
              <a:buFont typeface="Arial" panose="020B0604020202020204" pitchFamily="34" charset="0"/>
              <a:buChar char="•"/>
            </a:pPr>
            <a:r>
              <a:rPr lang="en-US" sz="2000"/>
              <a:t>Many papers have proposed methods to identify and mitigate “proxy discrimination”.</a:t>
            </a:r>
            <a:br>
              <a:rPr lang="en-US" sz="2000"/>
            </a:br>
            <a:r>
              <a:rPr lang="en-US" sz="2000"/>
              <a:t>[ Based on correlations or causal paths in DAGs ]</a:t>
            </a:r>
            <a:br>
              <a:rPr lang="en-US" sz="1400"/>
            </a:br>
            <a:endParaRPr lang="en-US" sz="1400">
              <a:cs typeface="Calibri" panose="020F0502020204030204"/>
            </a:endParaRPr>
          </a:p>
        </p:txBody>
      </p:sp>
      <p:graphicFrame>
        <p:nvGraphicFramePr>
          <p:cNvPr id="6" name="Table 6">
            <a:extLst>
              <a:ext uri="{FF2B5EF4-FFF2-40B4-BE49-F238E27FC236}">
                <a16:creationId xmlns:a16="http://schemas.microsoft.com/office/drawing/2014/main" id="{A13A7F8C-4C28-43E0-AAD5-78152A2EC0C2}"/>
              </a:ext>
            </a:extLst>
          </p:cNvPr>
          <p:cNvGraphicFramePr>
            <a:graphicFrameLocks noGrp="1"/>
          </p:cNvGraphicFramePr>
          <p:nvPr>
            <p:extLst>
              <p:ext uri="{D42A27DB-BD31-4B8C-83A1-F6EECF244321}">
                <p14:modId xmlns:p14="http://schemas.microsoft.com/office/powerpoint/2010/main" val="3707309427"/>
              </p:ext>
            </p:extLst>
          </p:nvPr>
        </p:nvGraphicFramePr>
        <p:xfrm>
          <a:off x="5802312" y="246062"/>
          <a:ext cx="5450236" cy="6318249"/>
        </p:xfrm>
        <a:graphic>
          <a:graphicData uri="http://schemas.openxmlformats.org/drawingml/2006/table">
            <a:tbl>
              <a:tblPr firstRow="1" bandRow="1">
                <a:tableStyleId>{69012ECD-51FC-41F1-AA8D-1B2483CD663E}</a:tableStyleId>
              </a:tblPr>
              <a:tblGrid>
                <a:gridCol w="5450236">
                  <a:extLst>
                    <a:ext uri="{9D8B030D-6E8A-4147-A177-3AD203B41FA5}">
                      <a16:colId xmlns:a16="http://schemas.microsoft.com/office/drawing/2014/main" val="2221877283"/>
                    </a:ext>
                  </a:extLst>
                </a:gridCol>
              </a:tblGrid>
              <a:tr h="812149">
                <a:tc>
                  <a:txBody>
                    <a:bodyPr/>
                    <a:lstStyle/>
                    <a:p>
                      <a:r>
                        <a:rPr lang="en-US" sz="2000"/>
                        <a:t>Protected Classes &amp; Potential Surrogates</a:t>
                      </a:r>
                    </a:p>
                  </a:txBody>
                  <a:tcPr marL="125980" marR="125980" marT="62990" marB="62990" anchor="ctr"/>
                </a:tc>
                <a:extLst>
                  <a:ext uri="{0D108BD9-81ED-4DB2-BD59-A6C34878D82A}">
                    <a16:rowId xmlns:a16="http://schemas.microsoft.com/office/drawing/2014/main" val="2170021607"/>
                  </a:ext>
                </a:extLst>
              </a:tr>
              <a:tr h="550610">
                <a:tc>
                  <a:txBody>
                    <a:bodyPr/>
                    <a:lstStyle/>
                    <a:p>
                      <a:r>
                        <a:rPr lang="en-US" sz="2000"/>
                        <a:t>Age</a:t>
                      </a:r>
                    </a:p>
                  </a:txBody>
                  <a:tcPr marL="125980" marR="125980" marT="62990" marB="62990" anchor="ctr"/>
                </a:tc>
                <a:extLst>
                  <a:ext uri="{0D108BD9-81ED-4DB2-BD59-A6C34878D82A}">
                    <a16:rowId xmlns:a16="http://schemas.microsoft.com/office/drawing/2014/main" val="2289612533"/>
                  </a:ext>
                </a:extLst>
              </a:tr>
              <a:tr h="550610">
                <a:tc>
                  <a:txBody>
                    <a:bodyPr/>
                    <a:lstStyle/>
                    <a:p>
                      <a:r>
                        <a:rPr lang="en-US" sz="2000"/>
                        <a:t>Sex</a:t>
                      </a:r>
                    </a:p>
                  </a:txBody>
                  <a:tcPr marL="125980" marR="125980" marT="62990" marB="62990" anchor="ctr"/>
                </a:tc>
                <a:extLst>
                  <a:ext uri="{0D108BD9-81ED-4DB2-BD59-A6C34878D82A}">
                    <a16:rowId xmlns:a16="http://schemas.microsoft.com/office/drawing/2014/main" val="1286023367"/>
                  </a:ext>
                </a:extLst>
              </a:tr>
              <a:tr h="550610">
                <a:tc>
                  <a:txBody>
                    <a:bodyPr/>
                    <a:lstStyle/>
                    <a:p>
                      <a:r>
                        <a:rPr lang="en-US" sz="2000"/>
                        <a:t>Race / ethnicity</a:t>
                      </a:r>
                    </a:p>
                  </a:txBody>
                  <a:tcPr marL="125980" marR="125980" marT="62990" marB="62990" anchor="ctr"/>
                </a:tc>
                <a:extLst>
                  <a:ext uri="{0D108BD9-81ED-4DB2-BD59-A6C34878D82A}">
                    <a16:rowId xmlns:a16="http://schemas.microsoft.com/office/drawing/2014/main" val="3588549139"/>
                  </a:ext>
                </a:extLst>
              </a:tr>
              <a:tr h="550610">
                <a:tc>
                  <a:txBody>
                    <a:bodyPr/>
                    <a:lstStyle/>
                    <a:p>
                      <a:r>
                        <a:rPr lang="en-US" sz="2000"/>
                        <a:t>Insurance status</a:t>
                      </a:r>
                    </a:p>
                  </a:txBody>
                  <a:tcPr marL="125980" marR="125980" marT="62990" marB="62990" anchor="ctr"/>
                </a:tc>
                <a:extLst>
                  <a:ext uri="{0D108BD9-81ED-4DB2-BD59-A6C34878D82A}">
                    <a16:rowId xmlns:a16="http://schemas.microsoft.com/office/drawing/2014/main" val="3877821934"/>
                  </a:ext>
                </a:extLst>
              </a:tr>
              <a:tr h="550610">
                <a:tc>
                  <a:txBody>
                    <a:bodyPr/>
                    <a:lstStyle/>
                    <a:p>
                      <a:r>
                        <a:rPr lang="en-US" sz="2000"/>
                        <a:t>Disability, functional status</a:t>
                      </a:r>
                    </a:p>
                  </a:txBody>
                  <a:tcPr marL="125980" marR="125980" marT="62990" marB="62990" anchor="ctr"/>
                </a:tc>
                <a:extLst>
                  <a:ext uri="{0D108BD9-81ED-4DB2-BD59-A6C34878D82A}">
                    <a16:rowId xmlns:a16="http://schemas.microsoft.com/office/drawing/2014/main" val="139317979"/>
                  </a:ext>
                </a:extLst>
              </a:tr>
              <a:tr h="550610">
                <a:tc>
                  <a:txBody>
                    <a:bodyPr/>
                    <a:lstStyle/>
                    <a:p>
                      <a:pPr lvl="0">
                        <a:buNone/>
                      </a:pPr>
                      <a:r>
                        <a:rPr lang="en-US" sz="2000"/>
                        <a:t>Zip code / census tract</a:t>
                      </a:r>
                    </a:p>
                  </a:txBody>
                  <a:tcPr marL="125980" marR="125980" marT="62990" marB="62990" anchor="ctr"/>
                </a:tc>
                <a:extLst>
                  <a:ext uri="{0D108BD9-81ED-4DB2-BD59-A6C34878D82A}">
                    <a16:rowId xmlns:a16="http://schemas.microsoft.com/office/drawing/2014/main" val="1259845711"/>
                  </a:ext>
                </a:extLst>
              </a:tr>
              <a:tr h="550610">
                <a:tc>
                  <a:txBody>
                    <a:bodyPr/>
                    <a:lstStyle/>
                    <a:p>
                      <a:pPr lvl="0">
                        <a:buNone/>
                      </a:pPr>
                      <a:r>
                        <a:rPr lang="en-US" sz="2000"/>
                        <a:t>Costs of care / utilization</a:t>
                      </a:r>
                    </a:p>
                  </a:txBody>
                  <a:tcPr marL="125980" marR="125980" marT="62990" marB="62990" anchor="ctr"/>
                </a:tc>
                <a:extLst>
                  <a:ext uri="{0D108BD9-81ED-4DB2-BD59-A6C34878D82A}">
                    <a16:rowId xmlns:a16="http://schemas.microsoft.com/office/drawing/2014/main" val="2843994681"/>
                  </a:ext>
                </a:extLst>
              </a:tr>
              <a:tr h="550610">
                <a:tc>
                  <a:txBody>
                    <a:bodyPr/>
                    <a:lstStyle/>
                    <a:p>
                      <a:pPr lvl="0">
                        <a:buNone/>
                      </a:pPr>
                      <a:r>
                        <a:rPr lang="en-US" sz="2000"/>
                        <a:t>Marital status</a:t>
                      </a:r>
                    </a:p>
                  </a:txBody>
                  <a:tcPr marL="125980" marR="125980" marT="62990" marB="62990" anchor="ctr"/>
                </a:tc>
                <a:extLst>
                  <a:ext uri="{0D108BD9-81ED-4DB2-BD59-A6C34878D82A}">
                    <a16:rowId xmlns:a16="http://schemas.microsoft.com/office/drawing/2014/main" val="2433867014"/>
                  </a:ext>
                </a:extLst>
              </a:tr>
              <a:tr h="550610">
                <a:tc>
                  <a:txBody>
                    <a:bodyPr/>
                    <a:lstStyle/>
                    <a:p>
                      <a:pPr lvl="0">
                        <a:buNone/>
                      </a:pPr>
                      <a:r>
                        <a:rPr lang="en-US" sz="2000"/>
                        <a:t>Disease conditions: HIV, mental health</a:t>
                      </a:r>
                    </a:p>
                  </a:txBody>
                  <a:tcPr marL="125980" marR="125980" marT="62990" marB="62990" anchor="ctr"/>
                </a:tc>
                <a:extLst>
                  <a:ext uri="{0D108BD9-81ED-4DB2-BD59-A6C34878D82A}">
                    <a16:rowId xmlns:a16="http://schemas.microsoft.com/office/drawing/2014/main" val="1558816144"/>
                  </a:ext>
                </a:extLst>
              </a:tr>
              <a:tr h="550610">
                <a:tc>
                  <a:txBody>
                    <a:bodyPr/>
                    <a:lstStyle/>
                    <a:p>
                      <a:pPr lvl="0">
                        <a:buNone/>
                      </a:pPr>
                      <a:r>
                        <a:rPr lang="en-US" sz="2000"/>
                        <a:t>Genetic results: BRCA</a:t>
                      </a:r>
                    </a:p>
                  </a:txBody>
                  <a:tcPr marL="125980" marR="125980" marT="62990" marB="62990" anchor="ctr"/>
                </a:tc>
                <a:extLst>
                  <a:ext uri="{0D108BD9-81ED-4DB2-BD59-A6C34878D82A}">
                    <a16:rowId xmlns:a16="http://schemas.microsoft.com/office/drawing/2014/main" val="1386971864"/>
                  </a:ext>
                </a:extLst>
              </a:tr>
            </a:tbl>
          </a:graphicData>
        </a:graphic>
      </p:graphicFrame>
      <p:pic>
        <p:nvPicPr>
          <p:cNvPr id="7" name="Picture 6" descr="A picture containing drawing&#10;&#10;Description automatically generated">
            <a:extLst>
              <a:ext uri="{FF2B5EF4-FFF2-40B4-BE49-F238E27FC236}">
                <a16:creationId xmlns:a16="http://schemas.microsoft.com/office/drawing/2014/main" id="{DAF19183-2ED7-4FA6-9850-B4D16F008B54}"/>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97331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D0C9-8E4B-4F4A-A2C8-9BFF6298A475}"/>
              </a:ext>
            </a:extLst>
          </p:cNvPr>
          <p:cNvSpPr>
            <a:spLocks noGrp="1"/>
          </p:cNvSpPr>
          <p:nvPr>
            <p:ph type="title"/>
          </p:nvPr>
        </p:nvSpPr>
        <p:spPr/>
        <p:txBody>
          <a:bodyPr/>
          <a:lstStyle/>
          <a:p>
            <a:r>
              <a:rPr lang="en-US"/>
              <a:t>Model Performance and Fairness</a:t>
            </a:r>
          </a:p>
        </p:txBody>
      </p:sp>
      <p:sp>
        <p:nvSpPr>
          <p:cNvPr id="5" name="Rectangle 4">
            <a:extLst>
              <a:ext uri="{FF2B5EF4-FFF2-40B4-BE49-F238E27FC236}">
                <a16:creationId xmlns:a16="http://schemas.microsoft.com/office/drawing/2014/main" id="{BC8D1FDB-7F7C-874C-9776-6F3B3D2834C7}"/>
              </a:ext>
            </a:extLst>
          </p:cNvPr>
          <p:cNvSpPr/>
          <p:nvPr/>
        </p:nvSpPr>
        <p:spPr>
          <a:xfrm>
            <a:off x="522671" y="1565426"/>
            <a:ext cx="10897670" cy="4524315"/>
          </a:xfrm>
          <a:prstGeom prst="rect">
            <a:avLst/>
          </a:prstGeom>
        </p:spPr>
        <p:txBody>
          <a:bodyPr wrap="square" lIns="91440" tIns="45720" rIns="91440" bIns="45720" anchor="t">
            <a:spAutoFit/>
          </a:bodyPr>
          <a:lstStyle/>
          <a:p>
            <a:pPr fontAlgn="base"/>
            <a:r>
              <a:rPr lang="en-US" sz="2400" b="1">
                <a:solidFill>
                  <a:srgbClr val="000000"/>
                </a:solidFill>
              </a:rPr>
              <a:t>Differences in performance</a:t>
            </a:r>
          </a:p>
          <a:p>
            <a:pPr marL="285750" indent="-285750" fontAlgn="base">
              <a:buFont typeface="Arial" panose="020B0604020202020204" pitchFamily="34" charset="0"/>
              <a:buChar char="•"/>
            </a:pPr>
            <a:r>
              <a:rPr lang="en-US" sz="2400">
                <a:solidFill>
                  <a:srgbClr val="000000"/>
                </a:solidFill>
              </a:rPr>
              <a:t>Limited features</a:t>
            </a:r>
          </a:p>
          <a:p>
            <a:pPr marL="285750" indent="-285750" fontAlgn="base">
              <a:buFont typeface="Arial" panose="020B0604020202020204" pitchFamily="34" charset="0"/>
              <a:buChar char="•"/>
            </a:pPr>
            <a:r>
              <a:rPr lang="en-US" sz="2400">
                <a:solidFill>
                  <a:srgbClr val="000000"/>
                </a:solidFill>
              </a:rPr>
              <a:t>Skewed distributions</a:t>
            </a:r>
          </a:p>
          <a:p>
            <a:pPr marL="285750" indent="-285750" fontAlgn="base">
              <a:buFont typeface="Arial" panose="020B0604020202020204" pitchFamily="34" charset="0"/>
              <a:buChar char="•"/>
            </a:pPr>
            <a:r>
              <a:rPr lang="en-US" sz="2400">
                <a:solidFill>
                  <a:srgbClr val="000000"/>
                </a:solidFill>
              </a:rPr>
              <a:t>Limited data availability</a:t>
            </a:r>
            <a:br>
              <a:rPr lang="en-US" sz="2400">
                <a:solidFill>
                  <a:srgbClr val="000000"/>
                </a:solidFill>
              </a:rPr>
            </a:br>
            <a:endParaRPr lang="en-US" sz="2400">
              <a:solidFill>
                <a:srgbClr val="000000"/>
              </a:solidFill>
            </a:endParaRPr>
          </a:p>
          <a:p>
            <a:pPr fontAlgn="base"/>
            <a:r>
              <a:rPr lang="en-US" sz="2400" b="1">
                <a:solidFill>
                  <a:srgbClr val="000000"/>
                </a:solidFill>
              </a:rPr>
              <a:t>Distribution of Error across sub-populations</a:t>
            </a:r>
          </a:p>
          <a:p>
            <a:pPr marL="342900" indent="-342900" fontAlgn="base">
              <a:buFont typeface="Arial" panose="020B0604020202020204" pitchFamily="34" charset="0"/>
              <a:buChar char="•"/>
            </a:pPr>
            <a:r>
              <a:rPr lang="en-US" sz="2400"/>
              <a:t>Different models with the same reported accuracy can have a very different distribution of error across population</a:t>
            </a:r>
          </a:p>
          <a:p>
            <a:pPr fontAlgn="base"/>
            <a:endParaRPr lang="en-US" sz="2400">
              <a:solidFill>
                <a:srgbClr val="000000"/>
              </a:solidFill>
            </a:endParaRPr>
          </a:p>
          <a:p>
            <a:pPr fontAlgn="base"/>
            <a:r>
              <a:rPr lang="en-US" sz="2400" b="1">
                <a:solidFill>
                  <a:srgbClr val="000000"/>
                </a:solidFill>
              </a:rPr>
              <a:t>Understanding disparities in predicted outcome</a:t>
            </a:r>
          </a:p>
          <a:p>
            <a:pPr marL="342900" indent="-342900" fontAlgn="base">
              <a:buFont typeface="Arial" panose="020B0604020202020204" pitchFamily="34" charset="0"/>
              <a:buChar char="•"/>
            </a:pPr>
            <a:r>
              <a:rPr lang="en-US" sz="2400">
                <a:solidFill>
                  <a:srgbClr val="000000"/>
                </a:solidFill>
              </a:rPr>
              <a:t>Skewed Proxies</a:t>
            </a:r>
          </a:p>
          <a:p>
            <a:pPr marL="342900" indent="-342900" fontAlgn="base">
              <a:buFont typeface="Arial" panose="020B0604020202020204" pitchFamily="34" charset="0"/>
              <a:buChar char="•"/>
            </a:pPr>
            <a:r>
              <a:rPr lang="en-US" sz="2400" i="0">
                <a:solidFill>
                  <a:srgbClr val="000000"/>
                </a:solidFill>
                <a:effectLst/>
              </a:rPr>
              <a:t>External processes not captured in data</a:t>
            </a:r>
          </a:p>
        </p:txBody>
      </p:sp>
      <p:pic>
        <p:nvPicPr>
          <p:cNvPr id="8" name="Picture 7" descr="A picture containing drawing, light&#10;&#10;Description automatically generated">
            <a:extLst>
              <a:ext uri="{FF2B5EF4-FFF2-40B4-BE49-F238E27FC236}">
                <a16:creationId xmlns:a16="http://schemas.microsoft.com/office/drawing/2014/main" id="{CFDED591-6617-4700-B376-CD21543AFC7B}"/>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70311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2">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6" name="Rectangle 35">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D761BB-D0AE-164C-9556-944BD0900409}"/>
              </a:ext>
            </a:extLst>
          </p:cNvPr>
          <p:cNvSpPr>
            <a:spLocks noGrp="1"/>
          </p:cNvSpPr>
          <p:nvPr>
            <p:ph type="title"/>
          </p:nvPr>
        </p:nvSpPr>
        <p:spPr>
          <a:xfrm>
            <a:off x="649224" y="960120"/>
            <a:ext cx="3867912" cy="4169664"/>
          </a:xfrm>
        </p:spPr>
        <p:txBody>
          <a:bodyPr>
            <a:normAutofit/>
          </a:bodyPr>
          <a:lstStyle/>
          <a:p>
            <a:pPr algn="r"/>
            <a:r>
              <a:rPr lang="en-US"/>
              <a:t>Example: Differential Treatment by Race</a:t>
            </a:r>
          </a:p>
        </p:txBody>
      </p:sp>
      <p:cxnSp>
        <p:nvCxnSpPr>
          <p:cNvPr id="38" name="Straight Connector 37">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C4E3450-A2DB-7F44-862E-F14EBB6C487F}"/>
              </a:ext>
            </a:extLst>
          </p:cNvPr>
          <p:cNvSpPr>
            <a:spLocks noGrp="1"/>
          </p:cNvSpPr>
          <p:nvPr>
            <p:ph idx="1"/>
          </p:nvPr>
        </p:nvSpPr>
        <p:spPr>
          <a:xfrm>
            <a:off x="4983480" y="960120"/>
            <a:ext cx="6815582" cy="4709414"/>
          </a:xfrm>
        </p:spPr>
        <p:txBody>
          <a:bodyPr vert="horz" lIns="91440" tIns="45720" rIns="91440" bIns="45720" rtlCol="0" anchor="ctr">
            <a:noAutofit/>
          </a:bodyPr>
          <a:lstStyle/>
          <a:p>
            <a:r>
              <a:rPr lang="en-US" sz="2400"/>
              <a:t>James, a 65-year-old Black male and David, a 65-year-old white male, both have coronary artery disease.  On Sunday afternoon, both men experience chest pain and shortness of breath and are rushed to the ED by their spouses. </a:t>
            </a:r>
            <a:endParaRPr lang="en-US" sz="2400">
              <a:cs typeface="Calibri"/>
            </a:endParaRPr>
          </a:p>
          <a:p>
            <a:r>
              <a:rPr lang="en-US" sz="2400"/>
              <a:t>Both men are seen by the same ED physician and are both diagnosed as having an acute myocardial infarction (a heart attack).  Yet the clinical recommendations and interventions offered are different</a:t>
            </a:r>
            <a:r>
              <a:rPr lang="en-US" sz="2400" i="1"/>
              <a:t> and James is treated less aggressively</a:t>
            </a:r>
            <a:endParaRPr lang="en-US" sz="2400" i="1">
              <a:cs typeface="Calibri"/>
            </a:endParaRPr>
          </a:p>
          <a:p>
            <a:r>
              <a:rPr lang="en-US" sz="2400"/>
              <a:t>How do we determine that the two patient are being treated fairly? [Arora et a. 2018]</a:t>
            </a:r>
            <a:endParaRPr lang="en-US" sz="2400">
              <a:cs typeface="Calibri"/>
            </a:endParaRPr>
          </a:p>
        </p:txBody>
      </p:sp>
      <p:pic>
        <p:nvPicPr>
          <p:cNvPr id="6" name="Picture 5">
            <a:extLst>
              <a:ext uri="{FF2B5EF4-FFF2-40B4-BE49-F238E27FC236}">
                <a16:creationId xmlns:a16="http://schemas.microsoft.com/office/drawing/2014/main" id="{E0570515-FC36-7B42-8B26-FBE27C1C2F44}"/>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255459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1" name="Table 3"/>
          <p:cNvGraphicFramePr/>
          <p:nvPr>
            <p:extLst>
              <p:ext uri="{D42A27DB-BD31-4B8C-83A1-F6EECF244321}">
                <p14:modId xmlns:p14="http://schemas.microsoft.com/office/powerpoint/2010/main" val="1730300014"/>
              </p:ext>
            </p:extLst>
          </p:nvPr>
        </p:nvGraphicFramePr>
        <p:xfrm>
          <a:off x="0" y="0"/>
          <a:ext cx="12185650" cy="7438709"/>
        </p:xfrm>
        <a:graphic>
          <a:graphicData uri="http://schemas.openxmlformats.org/drawingml/2006/table">
            <a:tbl>
              <a:tblPr firstRow="1"/>
              <a:tblGrid>
                <a:gridCol w="1677614">
                  <a:extLst>
                    <a:ext uri="{9D8B030D-6E8A-4147-A177-3AD203B41FA5}">
                      <a16:colId xmlns:a16="http://schemas.microsoft.com/office/drawing/2014/main" val="20000"/>
                    </a:ext>
                  </a:extLst>
                </a:gridCol>
                <a:gridCol w="2253511">
                  <a:extLst>
                    <a:ext uri="{9D8B030D-6E8A-4147-A177-3AD203B41FA5}">
                      <a16:colId xmlns:a16="http://schemas.microsoft.com/office/drawing/2014/main" val="20001"/>
                    </a:ext>
                  </a:extLst>
                </a:gridCol>
                <a:gridCol w="2267700">
                  <a:extLst>
                    <a:ext uri="{9D8B030D-6E8A-4147-A177-3AD203B41FA5}">
                      <a16:colId xmlns:a16="http://schemas.microsoft.com/office/drawing/2014/main" val="20002"/>
                    </a:ext>
                  </a:extLst>
                </a:gridCol>
                <a:gridCol w="2671176">
                  <a:extLst>
                    <a:ext uri="{9D8B030D-6E8A-4147-A177-3AD203B41FA5}">
                      <a16:colId xmlns:a16="http://schemas.microsoft.com/office/drawing/2014/main" val="20003"/>
                    </a:ext>
                  </a:extLst>
                </a:gridCol>
                <a:gridCol w="3315649">
                  <a:extLst>
                    <a:ext uri="{9D8B030D-6E8A-4147-A177-3AD203B41FA5}">
                      <a16:colId xmlns:a16="http://schemas.microsoft.com/office/drawing/2014/main" val="20004"/>
                    </a:ext>
                  </a:extLst>
                </a:gridCol>
              </a:tblGrid>
              <a:tr h="259080">
                <a:tc>
                  <a:txBody>
                    <a:bodyPr/>
                    <a:lstStyle/>
                    <a:p>
                      <a:pPr algn="l">
                        <a:defRPr sz="1800" b="0">
                          <a:solidFill>
                            <a:srgbClr val="000000"/>
                          </a:solidFill>
                        </a:defRPr>
                      </a:pPr>
                      <a:r>
                        <a:rPr sz="1400" b="1">
                          <a:solidFill>
                            <a:srgbClr val="FFFFFF"/>
                          </a:solidFill>
                          <a:latin typeface="Calibri"/>
                          <a:ea typeface="Calibri"/>
                          <a:cs typeface="Calibri"/>
                        </a:rPr>
                        <a:t>Type</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Description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Formulation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Motivation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Flaws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solidFill>
                      <a:srgbClr val="000000"/>
                    </a:solidFill>
                  </a:tcPr>
                </a:tc>
                <a:extLst>
                  <a:ext uri="{0D108BD9-81ED-4DB2-BD59-A6C34878D82A}">
                    <a16:rowId xmlns:a16="http://schemas.microsoft.com/office/drawing/2014/main" val="10000"/>
                  </a:ext>
                </a:extLst>
              </a:tr>
              <a:tr h="863283">
                <a:tc>
                  <a:txBody>
                    <a:bodyPr/>
                    <a:lstStyle/>
                    <a:p>
                      <a:pPr algn="l">
                        <a:defRPr sz="1800"/>
                      </a:pPr>
                      <a:r>
                        <a:rPr sz="1400">
                          <a:latin typeface="Calibri"/>
                          <a:ea typeface="Calibri"/>
                          <a:cs typeface="Calibri"/>
                        </a:rPr>
                        <a:t>Unawareness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Do not include the sensitive attribute as a feature in the training data</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C=c(x, A) = c(X)</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Intuitive, easy to use and legal support (disparate treatment)</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There can be many highly correlated features(e.g. neighborhood) that are proxies of the sensitive attribute(e.g. race)</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1"/>
                  </a:ext>
                </a:extLst>
              </a:tr>
              <a:tr h="1539240">
                <a:tc>
                  <a:txBody>
                    <a:bodyPr/>
                    <a:lstStyle/>
                    <a:p>
                      <a:pPr algn="l">
                        <a:defRPr sz="1800"/>
                      </a:pPr>
                      <a:r>
                        <a:rPr sz="1400">
                          <a:latin typeface="Calibri"/>
                          <a:ea typeface="Calibri"/>
                          <a:cs typeface="Calibri"/>
                        </a:rPr>
                        <a:t>Demographic Parity / Independence /  Statistical Parity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outcomes must be equal</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 is independent of A: P₀ [C = c] = P₁ [C = c] ∀ c ∈ {0,1} </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Legal Support: “four-fifth rule” prescribes that a selection rate for any disadvantaged group that is less than four-fifths of that for the group with the highest rate.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Ignores any possible correlation between Y and A e.g., rules out perfect predictor C=Y when base rates are different (i.e. P₀ [Y=1] ≠ P₁ [Y=1])
laziness: if we hire the qualified from one group and random people from the other group, we can still achieve parity</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2"/>
                  </a:ext>
                </a:extLst>
              </a:tr>
              <a:tr h="899160">
                <a:tc>
                  <a:txBody>
                    <a:bodyPr/>
                    <a:lstStyle/>
                    <a:p>
                      <a:pPr algn="l">
                        <a:defRPr sz="1800"/>
                      </a:pPr>
                      <a:r>
                        <a:rPr sz="1400">
                          <a:latin typeface="Calibri"/>
                          <a:ea typeface="Calibri"/>
                          <a:cs typeface="Calibri"/>
                        </a:rPr>
                        <a:t>Equalized odds / Separation / Positive Rate Parity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Different groups deal with similar odds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 is independent of A conditional on Y:
P₀ [C = r | Y = y] = P₁ [C = r | Y = y] ∀ r, y</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Optimality compatibility: C=Y is allowed. Penalize laziness: it provides incentive to reduce errors uniformly in all groups.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It may not help closing the gap between two groups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3"/>
                  </a:ext>
                </a:extLst>
              </a:tr>
              <a:tr h="899160">
                <a:tc>
                  <a:txBody>
                    <a:bodyPr/>
                    <a:lstStyle/>
                    <a:p>
                      <a:pPr algn="l">
                        <a:defRPr sz="2800">
                          <a:latin typeface="Calibri"/>
                          <a:ea typeface="Calibri"/>
                          <a:cs typeface="Calibri"/>
                        </a:defRPr>
                      </a:pPr>
                      <a:r>
                        <a:rPr sz="1400"/>
                        <a:t>Predictive Rate Parity / Sufficiency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performance of the predictive model should be the same for different groups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Y is independent of A conditional on C:
P₀ [Y = y| C= c] = P₁ [Y = y| C= c] ∀ y, c ∈ {0,1</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Optimality compatibility: C=Y satisfies Predictive Rate Parity.
Equal chance of success(Y=1) given acceptance(C=1)</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2800">
                          <a:latin typeface="Calibri"/>
                          <a:ea typeface="Calibri"/>
                          <a:cs typeface="Calibri"/>
                        </a:defRPr>
                      </a:pPr>
                      <a:r>
                        <a:rPr sz="1400"/>
                        <a:t>It may not help closing the gap between two groups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4"/>
                  </a:ext>
                </a:extLst>
              </a:tr>
              <a:tr h="1325880">
                <a:tc>
                  <a:txBody>
                    <a:bodyPr/>
                    <a:lstStyle/>
                    <a:p>
                      <a:pPr algn="l">
                        <a:defRPr sz="1800"/>
                      </a:pPr>
                      <a:r>
                        <a:rPr sz="1400">
                          <a:latin typeface="Calibri"/>
                          <a:ea typeface="Calibri"/>
                          <a:cs typeface="Calibri"/>
                        </a:rPr>
                        <a:t>Individual Fairness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similar individuals should be treated similarly</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D(M(X),M(X’))≤ d(X,X’)</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Rather than focusing on group, as individuals, we tend to care more about the individuals. Besides, individual fairness is more fine-grained than any group-notion fairness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It is hard to determine what is an appropriate metric function to measure the similarity of two inputs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5"/>
                  </a:ext>
                </a:extLst>
              </a:tr>
              <a:tr h="1066483">
                <a:tc>
                  <a:txBody>
                    <a:bodyPr/>
                    <a:lstStyle/>
                    <a:p>
                      <a:pPr algn="l">
                        <a:defRPr sz="1800"/>
                      </a:pPr>
                      <a:r>
                        <a:rPr sz="1400">
                          <a:latin typeface="Calibri"/>
                          <a:ea typeface="Calibri"/>
                          <a:cs typeface="Calibri"/>
                        </a:rPr>
                        <a:t>Counterfactual </a:t>
                      </a:r>
                      <a:r>
                        <a:rPr lang="en-US" sz="1400">
                          <a:latin typeface="Calibri"/>
                          <a:ea typeface="Calibri"/>
                          <a:cs typeface="Calibri"/>
                        </a:rPr>
                        <a:t>F</a:t>
                      </a:r>
                      <a:r>
                        <a:rPr sz="1400">
                          <a:latin typeface="Calibri"/>
                          <a:ea typeface="Calibri"/>
                          <a:cs typeface="Calibri"/>
                        </a:rPr>
                        <a:t>airness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How do the outcome change if the values of the sensitive variables change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P[C_{A← 0}=c|X, A=a]=P[C_{A← 1}=c|X, A=a]</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Counterfactual fairness provides a way to check the possible impact of replacing only the sensitive attribute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idea is very ideal. In practice, it is hard to reach a consensus in terms of what the causal graph should look like and it is even harder to decide which features to use</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6"/>
                  </a:ext>
                </a:extLst>
              </a:tr>
            </a:tbl>
          </a:graphicData>
        </a:graphic>
      </p:graphicFrame>
      <p:sp>
        <p:nvSpPr>
          <p:cNvPr id="572" name="Teredesai, PAKDD '20"/>
          <p:cNvSpPr txBox="1"/>
          <p:nvPr/>
        </p:nvSpPr>
        <p:spPr>
          <a:xfrm>
            <a:off x="1267934" y="2827393"/>
            <a:ext cx="9743501" cy="12032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4700" b="1">
                <a:solidFill>
                  <a:srgbClr val="3E3E3E">
                    <a:alpha val="3320"/>
                  </a:srgbClr>
                </a:solidFill>
                <a:latin typeface="Helvetica"/>
                <a:ea typeface="Helvetica"/>
                <a:cs typeface="Helvetica"/>
                <a:sym typeface="Helvetica"/>
              </a:defRPr>
            </a:lvl1pPr>
          </a:lstStyle>
          <a:p>
            <a:r>
              <a:rPr sz="7350"/>
              <a:t>Teredesai, PAKDD '20</a:t>
            </a:r>
          </a:p>
        </p:txBody>
      </p:sp>
      <p:pic>
        <p:nvPicPr>
          <p:cNvPr id="4" name="Picture 3">
            <a:extLst>
              <a:ext uri="{FF2B5EF4-FFF2-40B4-BE49-F238E27FC236}">
                <a16:creationId xmlns:a16="http://schemas.microsoft.com/office/drawing/2014/main" id="{884A2D53-7731-0A41-977A-45CEC84F712F}"/>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06546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2"/>
          <p:cNvSpPr txBox="1"/>
          <p:nvPr/>
        </p:nvSpPr>
        <p:spPr>
          <a:xfrm>
            <a:off x="160920" y="1578517"/>
            <a:ext cx="10403962" cy="2806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nSpc>
                <a:spcPct val="70000"/>
              </a:lnSpc>
              <a:defRPr sz="14400">
                <a:latin typeface="Helvetica Neue"/>
                <a:ea typeface="Helvetica Neue"/>
                <a:cs typeface="Helvetica Neue"/>
                <a:sym typeface="Helvetica Neue"/>
              </a:defRPr>
            </a:pPr>
            <a:r>
              <a:rPr sz="7200">
                <a:latin typeface="Helvetica Neue UltraLight"/>
                <a:ea typeface="Helvetica Neue UltraLight"/>
                <a:cs typeface="Helvetica Neue UltraLight"/>
                <a:sym typeface="Helvetica Neue UltraLight"/>
              </a:rPr>
              <a:t>The Impossibility</a:t>
            </a:r>
            <a:r>
              <a:rPr sz="7200"/>
              <a:t> </a:t>
            </a:r>
          </a:p>
          <a:p>
            <a:pPr>
              <a:lnSpc>
                <a:spcPct val="70000"/>
              </a:lnSpc>
              <a:defRPr sz="16800">
                <a:latin typeface="Helvetica Neue Medium"/>
                <a:ea typeface="Helvetica Neue Medium"/>
                <a:cs typeface="Helvetica Neue Medium"/>
                <a:sym typeface="Helvetica Neue Medium"/>
              </a:defRPr>
            </a:pPr>
            <a:r>
              <a:rPr sz="8400"/>
              <a:t>Theorem of </a:t>
            </a:r>
          </a:p>
          <a:p>
            <a:pPr>
              <a:lnSpc>
                <a:spcPct val="70000"/>
              </a:lnSpc>
              <a:defRPr sz="19000" b="1">
                <a:latin typeface="Helvetica Neue"/>
                <a:ea typeface="Helvetica Neue"/>
                <a:cs typeface="Helvetica Neue"/>
                <a:sym typeface="Helvetica Neue"/>
              </a:defRPr>
            </a:pPr>
            <a:r>
              <a:rPr sz="9500"/>
              <a:t>FAIRNESS</a:t>
            </a:r>
          </a:p>
        </p:txBody>
      </p:sp>
      <p:sp>
        <p:nvSpPr>
          <p:cNvPr id="577" name="Demographic Parity, Predictive Rate Parity and Equalized Odds are mutually exclusive theoretically"/>
          <p:cNvSpPr txBox="1"/>
          <p:nvPr/>
        </p:nvSpPr>
        <p:spPr>
          <a:xfrm>
            <a:off x="7439411" y="2251178"/>
            <a:ext cx="4353531" cy="2355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1828800">
              <a:lnSpc>
                <a:spcPct val="160000"/>
              </a:lnSpc>
              <a:defRPr sz="4800">
                <a:latin typeface="Helvetica Neue"/>
                <a:ea typeface="Helvetica Neue"/>
                <a:cs typeface="Helvetica Neue"/>
                <a:sym typeface="Helvetica Neue"/>
              </a:defRPr>
            </a:lvl1pPr>
          </a:lstStyle>
          <a:p>
            <a:r>
              <a:rPr sz="2400"/>
              <a:t>Demographic Parity, Predictive Rate Parity and Equalized Odds are mutually exclusive theoretically </a:t>
            </a:r>
          </a:p>
        </p:txBody>
      </p:sp>
      <p:sp>
        <p:nvSpPr>
          <p:cNvPr id="578" name="Drew Fudenberg, David K. Levine, Fairness, risk preferences and independence: Impossibility theorems, Journal of Economic Behavior &amp; Organization, Volume 81, Issue 2, 2012, Pages 606-612, https://doi.org/10.1016/j.jebo.2011.09.004."/>
          <p:cNvSpPr txBox="1"/>
          <p:nvPr/>
        </p:nvSpPr>
        <p:spPr>
          <a:xfrm>
            <a:off x="28142" y="6464016"/>
            <a:ext cx="12135717"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000">
                <a:latin typeface="Futura"/>
                <a:ea typeface="Futura"/>
                <a:cs typeface="Futura"/>
                <a:sym typeface="Futura"/>
              </a:defRPr>
            </a:lvl1pPr>
          </a:lstStyle>
          <a:p>
            <a:r>
              <a:rPr sz="1000"/>
              <a:t>Drew Fudenberg, David K. Levine, Fairness, risk preferences and independence: Impossibility theorems, Journal of Economic Behavior &amp; Organization, Volume 81, Issue 2, 2012, Pages 606-612, https://doi.org/10.1016/j.jebo.2011.09.004.</a:t>
            </a:r>
          </a:p>
        </p:txBody>
      </p:sp>
      <p:pic>
        <p:nvPicPr>
          <p:cNvPr id="5" name="Picture 4">
            <a:extLst>
              <a:ext uri="{FF2B5EF4-FFF2-40B4-BE49-F238E27FC236}">
                <a16:creationId xmlns:a16="http://schemas.microsoft.com/office/drawing/2014/main" id="{4A129978-19BB-1D46-9836-1BDA255A8A5E}"/>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395675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B20C-BB1C-3744-B15B-48C5D0C1E638}"/>
              </a:ext>
            </a:extLst>
          </p:cNvPr>
          <p:cNvSpPr>
            <a:spLocks noGrp="1"/>
          </p:cNvSpPr>
          <p:nvPr>
            <p:ph type="title"/>
          </p:nvPr>
        </p:nvSpPr>
        <p:spPr/>
        <p:txBody>
          <a:bodyPr/>
          <a:lstStyle/>
          <a:p>
            <a:r>
              <a:rPr lang="en-US"/>
              <a:t>Audience Poll</a:t>
            </a:r>
          </a:p>
        </p:txBody>
      </p:sp>
      <p:sp>
        <p:nvSpPr>
          <p:cNvPr id="3" name="Content Placeholder 2">
            <a:extLst>
              <a:ext uri="{FF2B5EF4-FFF2-40B4-BE49-F238E27FC236}">
                <a16:creationId xmlns:a16="http://schemas.microsoft.com/office/drawing/2014/main" id="{0C36D485-2DE3-C944-8095-604D36C8FB93}"/>
              </a:ext>
            </a:extLst>
          </p:cNvPr>
          <p:cNvSpPr>
            <a:spLocks noGrp="1"/>
          </p:cNvSpPr>
          <p:nvPr>
            <p:ph sz="half" idx="2"/>
          </p:nvPr>
        </p:nvSpPr>
        <p:spPr>
          <a:xfrm>
            <a:off x="838200" y="1825625"/>
            <a:ext cx="6326529" cy="4351338"/>
          </a:xfrm>
        </p:spPr>
        <p:txBody>
          <a:bodyPr/>
          <a:lstStyle/>
          <a:p>
            <a:pPr marL="0" indent="0">
              <a:buNone/>
            </a:pPr>
            <a:r>
              <a:rPr lang="en-US" b="1"/>
              <a:t>How many people in the audience?</a:t>
            </a:r>
            <a:endParaRPr lang="en-US"/>
          </a:p>
          <a:p>
            <a:pPr marL="457200" indent="-457200">
              <a:buFont typeface="+mj-lt"/>
              <a:buAutoNum type="arabicPeriod"/>
            </a:pPr>
            <a:r>
              <a:rPr lang="en-US"/>
              <a:t>Are Physicians/MDs</a:t>
            </a:r>
          </a:p>
          <a:p>
            <a:pPr marL="457200" indent="-457200">
              <a:buFont typeface="+mj-lt"/>
              <a:buAutoNum type="arabicPeriod"/>
            </a:pPr>
            <a:r>
              <a:rPr lang="en-US"/>
              <a:t>Work in the healthcare domain</a:t>
            </a:r>
          </a:p>
          <a:p>
            <a:pPr marL="457200" indent="-457200">
              <a:buFont typeface="+mj-lt"/>
              <a:buAutoNum type="arabicPeriod"/>
            </a:pPr>
            <a:r>
              <a:rPr lang="en-US"/>
              <a:t>Have built a machine learning model</a:t>
            </a:r>
          </a:p>
          <a:p>
            <a:pPr marL="457200" indent="-457200">
              <a:buFont typeface="+mj-lt"/>
              <a:buAutoNum type="arabicPeriod"/>
            </a:pPr>
            <a:r>
              <a:rPr lang="en-US"/>
              <a:t>Work with healthcare data</a:t>
            </a:r>
          </a:p>
          <a:p>
            <a:pPr marL="457200" indent="-457200">
              <a:buFont typeface="+mj-lt"/>
              <a:buAutoNum type="arabicPeriod"/>
            </a:pPr>
            <a:r>
              <a:rPr lang="en-US"/>
              <a:t>Plan to work with applied AI/ML in healthcare in the near future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1976717"/>
            <a:ext cx="2743200" cy="2743200"/>
          </a:xfrm>
          <a:prstGeom prst="rect">
            <a:avLst/>
          </a:prstGeom>
        </p:spPr>
      </p:pic>
    </p:spTree>
    <p:extLst>
      <p:ext uri="{BB962C8B-B14F-4D97-AF65-F5344CB8AC3E}">
        <p14:creationId xmlns:p14="http://schemas.microsoft.com/office/powerpoint/2010/main" val="326548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Data Bias</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FCCCDC6-A4F1-1C47-8BD9-BCE0A9877266}"/>
              </a:ext>
            </a:extLst>
          </p:cNvPr>
          <p:cNvPicPr>
            <a:picLocks noChangeAspect="1"/>
          </p:cNvPicPr>
          <p:nvPr/>
        </p:nvPicPr>
        <p:blipFill rotWithShape="1">
          <a:blip r:embed="rId3"/>
          <a:srcRect l="16059" t="10343" r="39358" b="2011"/>
          <a:stretch/>
        </p:blipFill>
        <p:spPr>
          <a:xfrm>
            <a:off x="497391" y="1108552"/>
            <a:ext cx="4654750" cy="5029200"/>
          </a:xfrm>
          <a:prstGeom prst="rect">
            <a:avLst/>
          </a:prstGeom>
        </p:spPr>
      </p:pic>
      <p:sp>
        <p:nvSpPr>
          <p:cNvPr id="9" name="TextBox 8">
            <a:extLst>
              <a:ext uri="{FF2B5EF4-FFF2-40B4-BE49-F238E27FC236}">
                <a16:creationId xmlns:a16="http://schemas.microsoft.com/office/drawing/2014/main" id="{A3B2B201-288A-DA42-88F2-C28A3F2E7F29}"/>
              </a:ext>
            </a:extLst>
          </p:cNvPr>
          <p:cNvSpPr txBox="1"/>
          <p:nvPr/>
        </p:nvSpPr>
        <p:spPr>
          <a:xfrm>
            <a:off x="7978821" y="5953086"/>
            <a:ext cx="3441520" cy="369332"/>
          </a:xfrm>
          <a:prstGeom prst="rect">
            <a:avLst/>
          </a:prstGeom>
          <a:noFill/>
        </p:spPr>
        <p:txBody>
          <a:bodyPr wrap="none" rtlCol="0">
            <a:spAutoFit/>
          </a:bodyPr>
          <a:lstStyle/>
          <a:p>
            <a:r>
              <a:rPr lang="en-US"/>
              <a:t>[Crawford 2017; </a:t>
            </a:r>
            <a:r>
              <a:rPr lang="en-US" err="1"/>
              <a:t>Gebru</a:t>
            </a:r>
            <a:r>
              <a:rPr lang="en-US"/>
              <a:t> et al 2018] </a:t>
            </a:r>
          </a:p>
        </p:txBody>
      </p:sp>
      <p:pic>
        <p:nvPicPr>
          <p:cNvPr id="11" name="Picture 10" descr="A drawing of a cartoon character&#10;&#10;Description automatically generated">
            <a:extLst>
              <a:ext uri="{FF2B5EF4-FFF2-40B4-BE49-F238E27FC236}">
                <a16:creationId xmlns:a16="http://schemas.microsoft.com/office/drawing/2014/main" id="{D8A7EEEA-18A8-BA4D-B57D-F2EBFEFB1212}"/>
              </a:ext>
            </a:extLst>
          </p:cNvPr>
          <p:cNvPicPr>
            <a:picLocks noChangeAspect="1"/>
          </p:cNvPicPr>
          <p:nvPr/>
        </p:nvPicPr>
        <p:blipFill rotWithShape="1">
          <a:blip r:embed="rId4"/>
          <a:srcRect l="566"/>
          <a:stretch/>
        </p:blipFill>
        <p:spPr>
          <a:xfrm>
            <a:off x="5404391" y="1108552"/>
            <a:ext cx="6364570" cy="2069854"/>
          </a:xfrm>
          <a:prstGeom prst="rect">
            <a:avLst/>
          </a:prstGeom>
        </p:spPr>
      </p:pic>
    </p:spTree>
    <p:extLst>
      <p:ext uri="{BB962C8B-B14F-4D97-AF65-F5344CB8AC3E}">
        <p14:creationId xmlns:p14="http://schemas.microsoft.com/office/powerpoint/2010/main" val="2958584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Algorithm &amp; Composition Bias</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2"/>
          <a:stretch>
            <a:fillRect/>
          </a:stretch>
        </p:blipFill>
        <p:spPr>
          <a:xfrm>
            <a:off x="11420341" y="126686"/>
            <a:ext cx="566348" cy="566348"/>
          </a:xfrm>
          <a:prstGeom prst="rect">
            <a:avLst/>
          </a:prstGeom>
        </p:spPr>
      </p:pic>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spcAft>
                <a:spcPts val="600"/>
              </a:spcAft>
              <a:buNone/>
            </a:pPr>
            <a:r>
              <a:rPr lang="en-US" sz="2400" b="1"/>
              <a:t>Algorithmic Bias</a:t>
            </a:r>
          </a:p>
          <a:p>
            <a:pPr marL="285750">
              <a:spcAft>
                <a:spcPts val="600"/>
              </a:spcAft>
            </a:pPr>
            <a:r>
              <a:rPr lang="en-US" sz="2400"/>
              <a:t>What are the downstream consequences of model choice or even hyperparameter choice?</a:t>
            </a:r>
          </a:p>
          <a:p>
            <a:pPr marL="285750">
              <a:spcAft>
                <a:spcPts val="600"/>
              </a:spcAft>
            </a:pPr>
            <a:r>
              <a:rPr lang="en-US" sz="2400"/>
              <a:t>Do algorithm assumptions lead towards biased models e.g., Naïve Bayes</a:t>
            </a:r>
          </a:p>
          <a:p>
            <a:pPr marL="57150" indent="0">
              <a:spcAft>
                <a:spcPts val="600"/>
              </a:spcAft>
              <a:buNone/>
            </a:pPr>
            <a:r>
              <a:rPr lang="en-US" sz="2400" b="1"/>
              <a:t>Composition/Team Bias</a:t>
            </a:r>
          </a:p>
          <a:p>
            <a:pPr marL="285750">
              <a:spcAft>
                <a:spcPts val="600"/>
              </a:spcAft>
            </a:pPr>
            <a:r>
              <a:rPr lang="en-US" sz="2400"/>
              <a:t>Knowledge gaps in team</a:t>
            </a:r>
          </a:p>
          <a:p>
            <a:pPr marL="285750">
              <a:spcAft>
                <a:spcPts val="600"/>
              </a:spcAft>
            </a:pPr>
            <a:r>
              <a:rPr lang="en-US" sz="2400"/>
              <a:t>Consultation with stakeholders and domain experts</a:t>
            </a:r>
          </a:p>
          <a:p>
            <a:pPr marL="285750">
              <a:spcAft>
                <a:spcPts val="600"/>
              </a:spcAft>
            </a:pPr>
            <a:r>
              <a:rPr lang="en-US" sz="2400"/>
              <a:t>Representation of people affected</a:t>
            </a:r>
          </a:p>
          <a:p>
            <a:pPr marL="285750">
              <a:spcAft>
                <a:spcPts val="600"/>
              </a:spcAft>
            </a:pPr>
            <a:endParaRPr lang="en-US" sz="2400"/>
          </a:p>
        </p:txBody>
      </p:sp>
    </p:spTree>
    <p:extLst>
      <p:ext uri="{BB962C8B-B14F-4D97-AF65-F5344CB8AC3E}">
        <p14:creationId xmlns:p14="http://schemas.microsoft.com/office/powerpoint/2010/main" val="1505212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1F31E-CC2D-F343-AAE4-D1DE1917EE93}"/>
              </a:ext>
            </a:extLst>
          </p:cNvPr>
          <p:cNvSpPr>
            <a:spLocks noGrp="1"/>
          </p:cNvSpPr>
          <p:nvPr>
            <p:ph type="title"/>
          </p:nvPr>
        </p:nvSpPr>
        <p:spPr>
          <a:xfrm>
            <a:off x="838200" y="621792"/>
            <a:ext cx="4795157" cy="5413248"/>
          </a:xfrm>
        </p:spPr>
        <p:txBody>
          <a:bodyPr vert="horz" lIns="91440" tIns="45720" rIns="91440" bIns="45720" rtlCol="0" anchor="ctr">
            <a:normAutofit/>
          </a:bodyPr>
          <a:lstStyle/>
          <a:p>
            <a:r>
              <a:rPr lang="en-US" sz="5200">
                <a:solidFill>
                  <a:schemeClr val="bg1"/>
                </a:solidFill>
              </a:rPr>
              <a:t>Bias: Outcomes &amp; Clinical Perspective</a:t>
            </a:r>
            <a:endParaRPr lang="en-US" sz="5200" kern="1200">
              <a:solidFill>
                <a:schemeClr val="bg1"/>
              </a:solidFill>
              <a:latin typeface="+mj-lt"/>
              <a:cs typeface="Calibri Light"/>
            </a:endParaRPr>
          </a:p>
        </p:txBody>
      </p:sp>
      <p:sp>
        <p:nvSpPr>
          <p:cNvPr id="3" name="Rectangle 2">
            <a:extLst>
              <a:ext uri="{FF2B5EF4-FFF2-40B4-BE49-F238E27FC236}">
                <a16:creationId xmlns:a16="http://schemas.microsoft.com/office/drawing/2014/main" id="{26CC35AF-BEAB-7B42-BC1D-D10084443E0D}"/>
              </a:ext>
            </a:extLst>
          </p:cNvPr>
          <p:cNvSpPr/>
          <p:nvPr/>
        </p:nvSpPr>
        <p:spPr>
          <a:xfrm>
            <a:off x="6521450" y="621792"/>
            <a:ext cx="4832349" cy="541324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400"/>
              <a:t>Model Performance</a:t>
            </a:r>
          </a:p>
          <a:p>
            <a:pPr>
              <a:lnSpc>
                <a:spcPct val="90000"/>
              </a:lnSpc>
              <a:spcAft>
                <a:spcPts val="600"/>
              </a:spcAft>
            </a:pPr>
            <a:endParaRPr lang="en-US" sz="2400">
              <a:cs typeface="Calibri"/>
            </a:endParaRPr>
          </a:p>
          <a:p>
            <a:pPr marL="285750" indent="-228600">
              <a:lnSpc>
                <a:spcPct val="90000"/>
              </a:lnSpc>
              <a:spcAft>
                <a:spcPts val="600"/>
              </a:spcAft>
              <a:buFont typeface="Arial" panose="020B0604020202020204" pitchFamily="34" charset="0"/>
              <a:buChar char="•"/>
            </a:pPr>
            <a:r>
              <a:rPr lang="en-US" sz="2400"/>
              <a:t>Allocation of Services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Clinical Outcomes</a:t>
            </a:r>
          </a:p>
        </p:txBody>
      </p:sp>
      <p:sp>
        <p:nvSpPr>
          <p:cNvPr id="5" name="Rectangle 4">
            <a:extLst>
              <a:ext uri="{FF2B5EF4-FFF2-40B4-BE49-F238E27FC236}">
                <a16:creationId xmlns:a16="http://schemas.microsoft.com/office/drawing/2014/main" id="{A05B85A2-39BC-4A8F-82C3-3EE6DD598AA6}"/>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pic>
        <p:nvPicPr>
          <p:cNvPr id="7" name="Picture 6" descr="A picture containing drawing&#10;&#10;Description automatically generated">
            <a:extLst>
              <a:ext uri="{FF2B5EF4-FFF2-40B4-BE49-F238E27FC236}">
                <a16:creationId xmlns:a16="http://schemas.microsoft.com/office/drawing/2014/main" id="{BBC28742-61F0-4772-8B25-D6F1C66179BF}"/>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620918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4284F-258A-5241-BE0F-D6F4EEC9292C}"/>
              </a:ext>
            </a:extLst>
          </p:cNvPr>
          <p:cNvSpPr>
            <a:spLocks noGrp="1"/>
          </p:cNvSpPr>
          <p:nvPr>
            <p:ph type="title"/>
          </p:nvPr>
        </p:nvSpPr>
        <p:spPr/>
        <p:txBody>
          <a:bodyPr/>
          <a:lstStyle/>
          <a:p>
            <a:r>
              <a:rPr lang="en-US"/>
              <a:t>How Biases in Healthcare are interrelated</a:t>
            </a:r>
          </a:p>
        </p:txBody>
      </p:sp>
      <p:pic>
        <p:nvPicPr>
          <p:cNvPr id="5" name="Content Placeholder 4" descr="A picture containing screenshot&#10;&#10;Description automatically generated">
            <a:extLst>
              <a:ext uri="{FF2B5EF4-FFF2-40B4-BE49-F238E27FC236}">
                <a16:creationId xmlns:a16="http://schemas.microsoft.com/office/drawing/2014/main" id="{16A1E8F9-1078-1E44-B138-755C62D3DBBC}"/>
              </a:ext>
            </a:extLst>
          </p:cNvPr>
          <p:cNvPicPr>
            <a:picLocks noGrp="1" noChangeAspect="1"/>
          </p:cNvPicPr>
          <p:nvPr>
            <p:ph idx="1"/>
          </p:nvPr>
        </p:nvPicPr>
        <p:blipFill>
          <a:blip r:embed="rId2"/>
          <a:stretch>
            <a:fillRect/>
          </a:stretch>
        </p:blipFill>
        <p:spPr>
          <a:xfrm>
            <a:off x="1584980" y="1825625"/>
            <a:ext cx="9022040" cy="4351338"/>
          </a:xfrm>
        </p:spPr>
      </p:pic>
      <p:sp>
        <p:nvSpPr>
          <p:cNvPr id="6" name="Rectangle 5">
            <a:extLst>
              <a:ext uri="{FF2B5EF4-FFF2-40B4-BE49-F238E27FC236}">
                <a16:creationId xmlns:a16="http://schemas.microsoft.com/office/drawing/2014/main" id="{88C2AB0E-AF4A-9341-9F6A-24F5631D027E}"/>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pic>
        <p:nvPicPr>
          <p:cNvPr id="7" name="Picture 6">
            <a:extLst>
              <a:ext uri="{FF2B5EF4-FFF2-40B4-BE49-F238E27FC236}">
                <a16:creationId xmlns:a16="http://schemas.microsoft.com/office/drawing/2014/main" id="{41F3D498-8695-9140-9E2B-4E66925CA786}"/>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927620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1F31E-CC2D-F343-AAE4-D1DE1917EE93}"/>
              </a:ext>
            </a:extLst>
          </p:cNvPr>
          <p:cNvSpPr>
            <a:spLocks noGrp="1"/>
          </p:cNvSpPr>
          <p:nvPr>
            <p:ph type="title"/>
          </p:nvPr>
        </p:nvSpPr>
        <p:spPr/>
        <p:txBody>
          <a:bodyPr vert="horz" lIns="91440" tIns="45720" rIns="91440" bIns="45720" rtlCol="0" anchor="ctr">
            <a:normAutofit/>
          </a:bodyPr>
          <a:lstStyle/>
          <a:p>
            <a:r>
              <a:rPr lang="en-US" sz="5200" kern="1200">
                <a:latin typeface="+mj-lt"/>
                <a:ea typeface="+mj-ea"/>
                <a:cs typeface="+mj-cs"/>
              </a:rPr>
              <a:t>Trade-off in Fairness in ML</a:t>
            </a:r>
          </a:p>
        </p:txBody>
      </p:sp>
      <p:sp>
        <p:nvSpPr>
          <p:cNvPr id="6" name="Content Placeholder 5">
            <a:extLst>
              <a:ext uri="{FF2B5EF4-FFF2-40B4-BE49-F238E27FC236}">
                <a16:creationId xmlns:a16="http://schemas.microsoft.com/office/drawing/2014/main" id="{C556C90C-B04C-2A48-BFFA-DD1D07AE00A4}"/>
              </a:ext>
            </a:extLst>
          </p:cNvPr>
          <p:cNvSpPr>
            <a:spLocks noGrp="1"/>
          </p:cNvSpPr>
          <p:nvPr>
            <p:ph idx="1"/>
          </p:nvPr>
        </p:nvSpPr>
        <p:spPr/>
        <p:txBody>
          <a:bodyPr/>
          <a:lstStyle/>
          <a:p>
            <a:pPr marL="57150" indent="0">
              <a:spcAft>
                <a:spcPts val="600"/>
              </a:spcAft>
              <a:buNone/>
            </a:pPr>
            <a:r>
              <a:rPr lang="en-US" b="1"/>
              <a:t>Performance vs. Fairness</a:t>
            </a:r>
            <a:br>
              <a:rPr lang="en-US" b="1"/>
            </a:br>
            <a:r>
              <a:rPr lang="en-US"/>
              <a:t>The performance of a model may decrease as it becomes more fair</a:t>
            </a:r>
            <a:br>
              <a:rPr lang="en-US"/>
            </a:br>
            <a:endParaRPr lang="en-US"/>
          </a:p>
          <a:p>
            <a:pPr marL="0" indent="0">
              <a:spcAft>
                <a:spcPts val="600"/>
              </a:spcAft>
              <a:buNone/>
            </a:pPr>
            <a:r>
              <a:rPr lang="en-US" b="1"/>
              <a:t>Fairness vs. Explainability</a:t>
            </a:r>
            <a:br>
              <a:rPr lang="en-US"/>
            </a:br>
            <a:r>
              <a:rPr lang="en-US"/>
              <a:t>Since explainability and performance often have an inverse relationship, a similar relationship is observed for fairness</a:t>
            </a:r>
          </a:p>
        </p:txBody>
      </p:sp>
      <p:pic>
        <p:nvPicPr>
          <p:cNvPr id="4" name="Picture 3">
            <a:extLst>
              <a:ext uri="{FF2B5EF4-FFF2-40B4-BE49-F238E27FC236}">
                <a16:creationId xmlns:a16="http://schemas.microsoft.com/office/drawing/2014/main" id="{042DF44F-5393-C74D-9611-E41DC31F8926}"/>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464835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Rectangle 2"/>
          <p:cNvSpPr txBox="1"/>
          <p:nvPr/>
        </p:nvSpPr>
        <p:spPr>
          <a:xfrm>
            <a:off x="6614091" y="4104263"/>
            <a:ext cx="5243894"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lvl1pPr algn="l" defTabSz="1828800">
              <a:defRPr sz="3600">
                <a:latin typeface="Helvetica Neue"/>
                <a:ea typeface="Helvetica Neue"/>
                <a:cs typeface="Helvetica Neue"/>
                <a:sym typeface="Helvetica Neue"/>
              </a:defRPr>
            </a:lvl1pPr>
          </a:lstStyle>
          <a:p>
            <a:r>
              <a:rPr sz="1800"/>
              <a:t>In general, however, fairness negatively impacts performance because it diverts the objective from accuracy only to both accuracy and fairness. Therefore, a trade-off is needed</a:t>
            </a:r>
          </a:p>
        </p:txBody>
      </p:sp>
      <p:sp>
        <p:nvSpPr>
          <p:cNvPr id="584" name="Fairness   vs.   Accuracy"/>
          <p:cNvSpPr txBox="1"/>
          <p:nvPr/>
        </p:nvSpPr>
        <p:spPr>
          <a:xfrm>
            <a:off x="836238" y="525845"/>
            <a:ext cx="10934661" cy="1734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7200">
                <a:latin typeface="Helvetica Neue"/>
                <a:ea typeface="Helvetica Neue"/>
                <a:cs typeface="Helvetica Neue"/>
                <a:sym typeface="Helvetica Neue"/>
              </a:defRPr>
            </a:pPr>
            <a:endParaRPr sz="3600"/>
          </a:p>
          <a:p>
            <a:pPr>
              <a:defRPr sz="7200" b="1">
                <a:latin typeface="Helvetica Neue"/>
                <a:ea typeface="Helvetica Neue"/>
                <a:cs typeface="Helvetica Neue"/>
                <a:sym typeface="Helvetica Neue"/>
              </a:defRPr>
            </a:pPr>
            <a:r>
              <a:rPr sz="7200"/>
              <a:t>Fairness</a:t>
            </a:r>
            <a:r>
              <a:rPr sz="3600"/>
              <a:t>   vs.   </a:t>
            </a:r>
            <a:r>
              <a:rPr lang="en-US" sz="7200"/>
              <a:t>Performance</a:t>
            </a:r>
            <a:endParaRPr sz="7200"/>
          </a:p>
        </p:txBody>
      </p:sp>
      <p:sp>
        <p:nvSpPr>
          <p:cNvPr id="585" name="Trade-off"/>
          <p:cNvSpPr txBox="1"/>
          <p:nvPr/>
        </p:nvSpPr>
        <p:spPr>
          <a:xfrm>
            <a:off x="5020295" y="2459736"/>
            <a:ext cx="1834349" cy="626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1828800">
              <a:defRPr sz="7200">
                <a:latin typeface="Helvetica Neue Light"/>
                <a:ea typeface="Helvetica Neue Light"/>
                <a:cs typeface="Helvetica Neue Light"/>
                <a:sym typeface="Helvetica Neue Light"/>
              </a:defRPr>
            </a:lvl1pPr>
          </a:lstStyle>
          <a:p>
            <a:r>
              <a:rPr sz="3600"/>
              <a:t>Trade-off</a:t>
            </a:r>
          </a:p>
        </p:txBody>
      </p:sp>
      <p:sp>
        <p:nvSpPr>
          <p:cNvPr id="586" name="The predictive performance of a model depends on the dataset, fairness criteria and the algorithm"/>
          <p:cNvSpPr txBox="1"/>
          <p:nvPr/>
        </p:nvSpPr>
        <p:spPr>
          <a:xfrm>
            <a:off x="1050353" y="4128877"/>
            <a:ext cx="4603028" cy="903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1828800">
              <a:defRPr sz="3600">
                <a:latin typeface="Helvetica Neue"/>
                <a:ea typeface="Helvetica Neue"/>
                <a:cs typeface="Helvetica Neue"/>
                <a:sym typeface="Helvetica Neue"/>
              </a:defRPr>
            </a:lvl1pPr>
          </a:lstStyle>
          <a:p>
            <a:r>
              <a:rPr sz="1800"/>
              <a:t>The predictive performance of a model depends on the dataset, fairness criteria and the algorithm</a:t>
            </a:r>
          </a:p>
        </p:txBody>
      </p:sp>
      <p:sp>
        <p:nvSpPr>
          <p:cNvPr id="587" name="Line"/>
          <p:cNvSpPr/>
          <p:nvPr/>
        </p:nvSpPr>
        <p:spPr>
          <a:xfrm>
            <a:off x="5180916" y="3429000"/>
            <a:ext cx="1501678" cy="0"/>
          </a:xfrm>
          <a:prstGeom prst="line">
            <a:avLst/>
          </a:prstGeom>
          <a:ln w="25400">
            <a:solidFill>
              <a:srgbClr val="000000"/>
            </a:solidFill>
            <a:miter lim="400000"/>
          </a:ln>
        </p:spPr>
        <p:txBody>
          <a:bodyPr lIns="35719" tIns="35719" rIns="35719" bIns="35719" anchor="ctr"/>
          <a:lstStyle/>
          <a:p>
            <a:pPr>
              <a:defRPr sz="3200"/>
            </a:pPr>
            <a:endParaRPr sz="1600"/>
          </a:p>
        </p:txBody>
      </p:sp>
      <p:pic>
        <p:nvPicPr>
          <p:cNvPr id="7" name="Picture 6">
            <a:extLst>
              <a:ext uri="{FF2B5EF4-FFF2-40B4-BE49-F238E27FC236}">
                <a16:creationId xmlns:a16="http://schemas.microsoft.com/office/drawing/2014/main" id="{9ECE641E-9F2D-6344-960B-8C5EEAC9C26D}"/>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600057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1F31E-CC2D-F343-AAE4-D1DE1917EE93}"/>
              </a:ext>
            </a:extLst>
          </p:cNvPr>
          <p:cNvSpPr>
            <a:spLocks noGrp="1"/>
          </p:cNvSpPr>
          <p:nvPr>
            <p:ph type="title"/>
          </p:nvPr>
        </p:nvSpPr>
        <p:spPr>
          <a:xfrm>
            <a:off x="1" y="693230"/>
            <a:ext cx="6013450" cy="5413248"/>
          </a:xfrm>
        </p:spPr>
        <p:txBody>
          <a:bodyPr vert="horz" lIns="91440" tIns="45720" rIns="91440" bIns="45720" rtlCol="0" anchor="ctr">
            <a:normAutofit/>
          </a:bodyPr>
          <a:lstStyle/>
          <a:p>
            <a:pPr algn="ctr"/>
            <a:r>
              <a:rPr lang="en-US" sz="5200">
                <a:solidFill>
                  <a:schemeClr val="bg1"/>
                </a:solidFill>
              </a:rPr>
              <a:t>Fairness/Performance Trade-off &amp; Beneficence</a:t>
            </a:r>
            <a:endParaRPr lang="en-US" sz="5200" kern="1200">
              <a:solidFill>
                <a:schemeClr val="bg1"/>
              </a:solidFill>
              <a:latin typeface="+mj-lt"/>
              <a:cs typeface="Calibri Light"/>
            </a:endParaRPr>
          </a:p>
        </p:txBody>
      </p:sp>
      <p:sp>
        <p:nvSpPr>
          <p:cNvPr id="3" name="Rectangle 2">
            <a:extLst>
              <a:ext uri="{FF2B5EF4-FFF2-40B4-BE49-F238E27FC236}">
                <a16:creationId xmlns:a16="http://schemas.microsoft.com/office/drawing/2014/main" id="{26CC35AF-BEAB-7B42-BC1D-D10084443E0D}"/>
              </a:ext>
            </a:extLst>
          </p:cNvPr>
          <p:cNvSpPr/>
          <p:nvPr/>
        </p:nvSpPr>
        <p:spPr>
          <a:xfrm>
            <a:off x="6259513" y="844042"/>
            <a:ext cx="5594349" cy="5413248"/>
          </a:xfrm>
          <a:prstGeom prst="rect">
            <a:avLst/>
          </a:prstGeom>
        </p:spPr>
        <p:txBody>
          <a:bodyPr vert="horz" lIns="91440" tIns="45720" rIns="91440" bIns="45720" rtlCol="0" anchor="t">
            <a:normAutofit fontScale="92500"/>
          </a:bodyPr>
          <a:lstStyle/>
          <a:p>
            <a:pPr marL="400050" indent="-342900">
              <a:lnSpc>
                <a:spcPct val="90000"/>
              </a:lnSpc>
              <a:spcAft>
                <a:spcPts val="600"/>
              </a:spcAft>
              <a:buFont typeface="Arial" panose="020B0604020202020204" pitchFamily="34" charset="0"/>
              <a:buChar char="•"/>
            </a:pPr>
            <a:r>
              <a:rPr lang="en-US" sz="2400" b="1" i="1">
                <a:ea typeface="+mn-lt"/>
                <a:cs typeface="+mn-lt"/>
              </a:rPr>
              <a:t>Beneficence:</a:t>
            </a:r>
            <a:r>
              <a:rPr lang="en-US" sz="2400">
                <a:ea typeface="+mn-lt"/>
                <a:cs typeface="+mn-lt"/>
              </a:rPr>
              <a:t> An ethical principle that providers must do everything they can to benefit the patient</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ea typeface="+mn-lt"/>
                <a:cs typeface="+mn-lt"/>
              </a:rPr>
              <a:t>Since the removal/reduction of bias could possibly reduce predictive performance e.g., adversarial training could increase fairness, it could also compromise overall prediction accuracy (especially the accuracy for non-protected groups). Thus undermining the principle of beneficence</a:t>
            </a:r>
          </a:p>
          <a:p>
            <a:pPr marL="285750" indent="-228600">
              <a:lnSpc>
                <a:spcPct val="90000"/>
              </a:lnSpc>
              <a:spcAft>
                <a:spcPts val="600"/>
              </a:spcAft>
              <a:buFont typeface="Arial" panose="020B0604020202020204" pitchFamily="34" charset="0"/>
              <a:buChar char="•"/>
            </a:pPr>
            <a:endParaRPr lang="en-US" sz="2400">
              <a:ea typeface="+mn-lt"/>
              <a:cs typeface="+mn-lt"/>
            </a:endParaRPr>
          </a:p>
          <a:p>
            <a:pPr marL="285750" indent="-228600">
              <a:lnSpc>
                <a:spcPct val="90000"/>
              </a:lnSpc>
              <a:spcAft>
                <a:spcPts val="600"/>
              </a:spcAft>
              <a:buFont typeface="Arial" panose="020B0604020202020204" pitchFamily="34" charset="0"/>
              <a:buChar char="•"/>
            </a:pPr>
            <a:r>
              <a:rPr lang="en-US" sz="2400" b="1">
                <a:ea typeface="+mn-lt"/>
                <a:cs typeface="+mn-lt"/>
              </a:rPr>
              <a:t>Challenge: </a:t>
            </a:r>
            <a:r>
              <a:rPr lang="en-US" sz="2400">
                <a:ea typeface="+mn-lt"/>
                <a:cs typeface="+mn-lt"/>
              </a:rPr>
              <a:t>How do we simultaneously reduce bias and maintain satisfactory model prediction performance?</a:t>
            </a:r>
            <a:endParaRPr lang="en-US" sz="2400">
              <a:cs typeface="Calibri"/>
            </a:endParaRPr>
          </a:p>
          <a:p>
            <a:pPr indent="-228600">
              <a:lnSpc>
                <a:spcPct val="90000"/>
              </a:lnSpc>
              <a:spcAft>
                <a:spcPts val="600"/>
              </a:spcAft>
              <a:buFont typeface="Arial" panose="020B0604020202020204" pitchFamily="34" charset="0"/>
              <a:buChar char="•"/>
            </a:pPr>
            <a:endParaRPr lang="en-US" sz="2400"/>
          </a:p>
        </p:txBody>
      </p:sp>
      <p:pic>
        <p:nvPicPr>
          <p:cNvPr id="5" name="Picture 4" descr="A picture containing drawing&#10;&#10;Description automatically generated">
            <a:extLst>
              <a:ext uri="{FF2B5EF4-FFF2-40B4-BE49-F238E27FC236}">
                <a16:creationId xmlns:a16="http://schemas.microsoft.com/office/drawing/2014/main" id="{8D819672-1920-46EA-BE2A-09518D3E84C2}"/>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134427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17C0-BE7F-5444-9EB1-80F9D02E8AE1}"/>
              </a:ext>
            </a:extLst>
          </p:cNvPr>
          <p:cNvSpPr>
            <a:spLocks noGrp="1"/>
          </p:cNvSpPr>
          <p:nvPr>
            <p:ph type="title"/>
          </p:nvPr>
        </p:nvSpPr>
        <p:spPr/>
        <p:txBody>
          <a:bodyPr/>
          <a:lstStyle/>
          <a:p>
            <a:r>
              <a:rPr lang="en-US"/>
              <a:t>Trade-offs: Fairness vs. Explainability</a:t>
            </a:r>
          </a:p>
        </p:txBody>
      </p:sp>
      <p:sp>
        <p:nvSpPr>
          <p:cNvPr id="3" name="Content Placeholder 2">
            <a:extLst>
              <a:ext uri="{FF2B5EF4-FFF2-40B4-BE49-F238E27FC236}">
                <a16:creationId xmlns:a16="http://schemas.microsoft.com/office/drawing/2014/main" id="{4B7141DC-3B01-AD44-BB0C-3B5D3EDAB0D7}"/>
              </a:ext>
            </a:extLst>
          </p:cNvPr>
          <p:cNvSpPr>
            <a:spLocks noGrp="1"/>
          </p:cNvSpPr>
          <p:nvPr>
            <p:ph idx="1"/>
          </p:nvPr>
        </p:nvSpPr>
        <p:spPr>
          <a:xfrm>
            <a:off x="838200" y="1825625"/>
            <a:ext cx="5605614" cy="4351338"/>
          </a:xfrm>
        </p:spPr>
        <p:txBody>
          <a:bodyPr/>
          <a:lstStyle/>
          <a:p>
            <a:r>
              <a:rPr lang="en-US"/>
              <a:t>The relationship between interpretability and fairness is complex and follow four different trends depending on the correlations between protected, non-protected attributes and class labels</a:t>
            </a:r>
          </a:p>
          <a:p>
            <a:r>
              <a:rPr lang="en-US"/>
              <a:t>Interpretability-fairness trade-offs do not depend on group imbalance</a:t>
            </a:r>
          </a:p>
        </p:txBody>
      </p:sp>
      <p:pic>
        <p:nvPicPr>
          <p:cNvPr id="5" name="Picture 4" descr="A close up of a map&#10;&#10;Description automatically generated">
            <a:extLst>
              <a:ext uri="{FF2B5EF4-FFF2-40B4-BE49-F238E27FC236}">
                <a16:creationId xmlns:a16="http://schemas.microsoft.com/office/drawing/2014/main" id="{1334C40D-E0FC-9245-9B15-4FDB83531C14}"/>
              </a:ext>
            </a:extLst>
          </p:cNvPr>
          <p:cNvPicPr>
            <a:picLocks noChangeAspect="1"/>
          </p:cNvPicPr>
          <p:nvPr/>
        </p:nvPicPr>
        <p:blipFill>
          <a:blip r:embed="rId3"/>
          <a:stretch>
            <a:fillRect/>
          </a:stretch>
        </p:blipFill>
        <p:spPr>
          <a:xfrm>
            <a:off x="6443814" y="1690688"/>
            <a:ext cx="5164502" cy="4572000"/>
          </a:xfrm>
          <a:prstGeom prst="rect">
            <a:avLst/>
          </a:prstGeom>
        </p:spPr>
      </p:pic>
      <p:pic>
        <p:nvPicPr>
          <p:cNvPr id="6" name="Picture 5">
            <a:extLst>
              <a:ext uri="{FF2B5EF4-FFF2-40B4-BE49-F238E27FC236}">
                <a16:creationId xmlns:a16="http://schemas.microsoft.com/office/drawing/2014/main" id="{C79CC15F-432E-C946-8A93-E9EC4FF13473}"/>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Rectangle 6">
            <a:extLst>
              <a:ext uri="{FF2B5EF4-FFF2-40B4-BE49-F238E27FC236}">
                <a16:creationId xmlns:a16="http://schemas.microsoft.com/office/drawing/2014/main" id="{02EAA018-9F35-2F41-8763-4F649EBCF36A}"/>
              </a:ext>
            </a:extLst>
          </p:cNvPr>
          <p:cNvSpPr/>
          <p:nvPr/>
        </p:nvSpPr>
        <p:spPr>
          <a:xfrm>
            <a:off x="9317280" y="6176963"/>
            <a:ext cx="2036520" cy="369332"/>
          </a:xfrm>
          <a:prstGeom prst="rect">
            <a:avLst/>
          </a:prstGeom>
        </p:spPr>
        <p:txBody>
          <a:bodyPr wrap="none">
            <a:spAutoFit/>
          </a:bodyPr>
          <a:lstStyle/>
          <a:p>
            <a:r>
              <a:rPr lang="en-US"/>
              <a:t>[Jabbari et al 2020]</a:t>
            </a:r>
          </a:p>
        </p:txBody>
      </p:sp>
    </p:spTree>
    <p:extLst>
      <p:ext uri="{BB962C8B-B14F-4D97-AF65-F5344CB8AC3E}">
        <p14:creationId xmlns:p14="http://schemas.microsoft.com/office/powerpoint/2010/main" val="4153501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1F31E-CC2D-F343-AAE4-D1DE1917EE93}"/>
              </a:ext>
            </a:extLst>
          </p:cNvPr>
          <p:cNvSpPr>
            <a:spLocks noGrp="1"/>
          </p:cNvSpPr>
          <p:nvPr>
            <p:ph type="title"/>
          </p:nvPr>
        </p:nvSpPr>
        <p:spPr>
          <a:xfrm>
            <a:off x="92075" y="693230"/>
            <a:ext cx="5921375" cy="5413248"/>
          </a:xfrm>
        </p:spPr>
        <p:txBody>
          <a:bodyPr vert="horz" lIns="91440" tIns="45720" rIns="91440" bIns="45720" rtlCol="0" anchor="ctr">
            <a:normAutofit/>
          </a:bodyPr>
          <a:lstStyle/>
          <a:p>
            <a:pPr algn="ctr"/>
            <a:r>
              <a:rPr lang="en-US" sz="4800">
                <a:solidFill>
                  <a:schemeClr val="bg1"/>
                </a:solidFill>
              </a:rPr>
              <a:t>Fairness/</a:t>
            </a:r>
            <a:r>
              <a:rPr lang="en-US" sz="4800" err="1">
                <a:solidFill>
                  <a:schemeClr val="bg1"/>
                </a:solidFill>
              </a:rPr>
              <a:t>Explainability</a:t>
            </a:r>
            <a:r>
              <a:rPr lang="en-US" sz="4800">
                <a:solidFill>
                  <a:schemeClr val="bg1"/>
                </a:solidFill>
              </a:rPr>
              <a:t> Trade-off </a:t>
            </a:r>
            <a:endParaRPr lang="en-US" sz="4800" kern="1200">
              <a:solidFill>
                <a:schemeClr val="bg1"/>
              </a:solidFill>
              <a:latin typeface="+mj-lt"/>
              <a:cs typeface="Calibri Light"/>
            </a:endParaRPr>
          </a:p>
        </p:txBody>
      </p:sp>
      <p:sp>
        <p:nvSpPr>
          <p:cNvPr id="3" name="Rectangle 2">
            <a:extLst>
              <a:ext uri="{FF2B5EF4-FFF2-40B4-BE49-F238E27FC236}">
                <a16:creationId xmlns:a16="http://schemas.microsoft.com/office/drawing/2014/main" id="{26CC35AF-BEAB-7B42-BC1D-D10084443E0D}"/>
              </a:ext>
            </a:extLst>
          </p:cNvPr>
          <p:cNvSpPr/>
          <p:nvPr/>
        </p:nvSpPr>
        <p:spPr>
          <a:xfrm>
            <a:off x="6259513" y="844042"/>
            <a:ext cx="5594349" cy="5413248"/>
          </a:xfrm>
          <a:prstGeom prst="rect">
            <a:avLst/>
          </a:prstGeom>
        </p:spPr>
        <p:txBody>
          <a:bodyPr vert="horz" lIns="91440" tIns="45720" rIns="91440" bIns="45720" rtlCol="0" anchor="t">
            <a:normAutofit/>
          </a:bodyPr>
          <a:lstStyle/>
          <a:p>
            <a:pPr marL="400050" indent="-342900">
              <a:lnSpc>
                <a:spcPct val="90000"/>
              </a:lnSpc>
              <a:spcAft>
                <a:spcPts val="600"/>
              </a:spcAft>
              <a:buFont typeface="Arial" panose="020B0604020202020204" pitchFamily="34" charset="0"/>
              <a:buChar char="•"/>
            </a:pPr>
            <a:r>
              <a:rPr lang="en-US" sz="2400">
                <a:ea typeface="+mn-lt"/>
                <a:cs typeface="+mn-lt"/>
              </a:rPr>
              <a:t>Explainability of ML models is supposed to bring about greater scrutiny of models and thus the possibility of fair and equitable models</a:t>
            </a:r>
          </a:p>
          <a:p>
            <a:pPr marL="400050" indent="-342900">
              <a:lnSpc>
                <a:spcPct val="90000"/>
              </a:lnSpc>
              <a:spcAft>
                <a:spcPts val="600"/>
              </a:spcAft>
              <a:buFont typeface="Arial" panose="020B0604020202020204" pitchFamily="34" charset="0"/>
              <a:buChar char="•"/>
            </a:pPr>
            <a:r>
              <a:rPr lang="en-US" sz="2400">
                <a:ea typeface="+mn-lt"/>
                <a:cs typeface="+mn-lt"/>
              </a:rPr>
              <a:t>However simplification of models may also bring about performance degradation as well as less fair models [Kleinberg and </a:t>
            </a:r>
            <a:r>
              <a:rPr lang="en-US" sz="2400"/>
              <a:t>Mullainathan 2019]</a:t>
            </a:r>
          </a:p>
          <a:p>
            <a:pPr marL="400050" indent="-342900">
              <a:lnSpc>
                <a:spcPct val="90000"/>
              </a:lnSpc>
              <a:spcAft>
                <a:spcPts val="600"/>
              </a:spcAft>
              <a:buFont typeface="Arial" panose="020B0604020202020204" pitchFamily="34" charset="0"/>
              <a:buChar char="•"/>
            </a:pPr>
            <a:r>
              <a:rPr lang="en-US" sz="2400">
                <a:cs typeface="Calibri"/>
              </a:rPr>
              <a:t>The trade-off is thus three way: Fairness vs. Performance vs. Explainability</a:t>
            </a:r>
          </a:p>
          <a:p>
            <a:pPr marL="400050" indent="-342900">
              <a:lnSpc>
                <a:spcPct val="90000"/>
              </a:lnSpc>
              <a:spcAft>
                <a:spcPts val="600"/>
              </a:spcAft>
              <a:buFont typeface="Arial" panose="020B0604020202020204" pitchFamily="34" charset="0"/>
              <a:buChar char="•"/>
            </a:pPr>
            <a:r>
              <a:rPr lang="en-US" sz="2400">
                <a:cs typeface="Calibri"/>
              </a:rPr>
              <a:t>Domain specific guidance should be used to help navigate this complex trade-off landscape</a:t>
            </a:r>
          </a:p>
          <a:p>
            <a:pPr indent="-228600">
              <a:lnSpc>
                <a:spcPct val="90000"/>
              </a:lnSpc>
              <a:spcAft>
                <a:spcPts val="600"/>
              </a:spcAft>
              <a:buFont typeface="Arial" panose="020B0604020202020204" pitchFamily="34" charset="0"/>
              <a:buChar char="•"/>
            </a:pPr>
            <a:endParaRPr lang="en-US" sz="2400"/>
          </a:p>
        </p:txBody>
      </p:sp>
      <p:pic>
        <p:nvPicPr>
          <p:cNvPr id="5" name="Picture 4" descr="A picture containing drawing&#10;&#10;Description automatically generated">
            <a:extLst>
              <a:ext uri="{FF2B5EF4-FFF2-40B4-BE49-F238E27FC236}">
                <a16:creationId xmlns:a16="http://schemas.microsoft.com/office/drawing/2014/main" id="{8D819672-1920-46EA-BE2A-09518D3E84C2}"/>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20546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17C0-BE7F-5444-9EB1-80F9D02E8AE1}"/>
              </a:ext>
            </a:extLst>
          </p:cNvPr>
          <p:cNvSpPr>
            <a:spLocks noGrp="1"/>
          </p:cNvSpPr>
          <p:nvPr>
            <p:ph type="title"/>
          </p:nvPr>
        </p:nvSpPr>
        <p:spPr/>
        <p:txBody>
          <a:bodyPr/>
          <a:lstStyle/>
          <a:p>
            <a:r>
              <a:rPr lang="en-US"/>
              <a:t>Long Term Trade-offs?</a:t>
            </a:r>
          </a:p>
        </p:txBody>
      </p:sp>
      <p:sp>
        <p:nvSpPr>
          <p:cNvPr id="3" name="Content Placeholder 2">
            <a:extLst>
              <a:ext uri="{FF2B5EF4-FFF2-40B4-BE49-F238E27FC236}">
                <a16:creationId xmlns:a16="http://schemas.microsoft.com/office/drawing/2014/main" id="{4B7141DC-3B01-AD44-BB0C-3B5D3EDAB0D7}"/>
              </a:ext>
            </a:extLst>
          </p:cNvPr>
          <p:cNvSpPr>
            <a:spLocks noGrp="1"/>
          </p:cNvSpPr>
          <p:nvPr>
            <p:ph idx="1"/>
          </p:nvPr>
        </p:nvSpPr>
        <p:spPr>
          <a:xfrm>
            <a:off x="838200" y="1825625"/>
            <a:ext cx="5257800" cy="4351338"/>
          </a:xfrm>
        </p:spPr>
        <p:txBody>
          <a:bodyPr>
            <a:normAutofit fontScale="92500"/>
          </a:bodyPr>
          <a:lstStyle/>
          <a:p>
            <a:r>
              <a:rPr lang="en-US"/>
              <a:t>Under what circumstances does fairness criteria do indeed promote the long-term well-being of protected  groups over time</a:t>
            </a:r>
          </a:p>
          <a:p>
            <a:r>
              <a:rPr lang="en-US"/>
              <a:t>In standard classification setting such scenarios are not considered</a:t>
            </a:r>
          </a:p>
          <a:p>
            <a:r>
              <a:rPr lang="en-US"/>
              <a:t>What if we introduce a one-step feedback model that exposes how decisions change the underlying population over time?</a:t>
            </a:r>
          </a:p>
        </p:txBody>
      </p:sp>
      <p:pic>
        <p:nvPicPr>
          <p:cNvPr id="9" name="Picture 8" descr="A close up of a map&#10;&#10;Description automatically generated">
            <a:extLst>
              <a:ext uri="{FF2B5EF4-FFF2-40B4-BE49-F238E27FC236}">
                <a16:creationId xmlns:a16="http://schemas.microsoft.com/office/drawing/2014/main" id="{D7387ED6-A003-5C41-B8B7-71621F140C3B}"/>
              </a:ext>
            </a:extLst>
          </p:cNvPr>
          <p:cNvPicPr>
            <a:picLocks noChangeAspect="1"/>
          </p:cNvPicPr>
          <p:nvPr/>
        </p:nvPicPr>
        <p:blipFill>
          <a:blip r:embed="rId2"/>
          <a:stretch>
            <a:fillRect/>
          </a:stretch>
        </p:blipFill>
        <p:spPr>
          <a:xfrm>
            <a:off x="6348802" y="1825625"/>
            <a:ext cx="5486400" cy="3507559"/>
          </a:xfrm>
          <a:prstGeom prst="rect">
            <a:avLst/>
          </a:prstGeom>
        </p:spPr>
      </p:pic>
      <p:pic>
        <p:nvPicPr>
          <p:cNvPr id="10" name="Picture 9">
            <a:extLst>
              <a:ext uri="{FF2B5EF4-FFF2-40B4-BE49-F238E27FC236}">
                <a16:creationId xmlns:a16="http://schemas.microsoft.com/office/drawing/2014/main" id="{6418B2F3-E1BF-794B-9062-DA6B23D6A262}"/>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Rectangle 3">
            <a:extLst>
              <a:ext uri="{FF2B5EF4-FFF2-40B4-BE49-F238E27FC236}">
                <a16:creationId xmlns:a16="http://schemas.microsoft.com/office/drawing/2014/main" id="{DE2A74B1-14A4-6F40-AC83-AA4E84498C99}"/>
              </a:ext>
            </a:extLst>
          </p:cNvPr>
          <p:cNvSpPr/>
          <p:nvPr/>
        </p:nvSpPr>
        <p:spPr>
          <a:xfrm>
            <a:off x="10255539" y="5992297"/>
            <a:ext cx="1579663" cy="369332"/>
          </a:xfrm>
          <a:prstGeom prst="rect">
            <a:avLst/>
          </a:prstGeom>
        </p:spPr>
        <p:txBody>
          <a:bodyPr wrap="none">
            <a:spAutoFit/>
          </a:bodyPr>
          <a:lstStyle/>
          <a:p>
            <a:r>
              <a:rPr lang="en-US"/>
              <a:t>[Liu et al 2020]</a:t>
            </a:r>
          </a:p>
        </p:txBody>
      </p:sp>
    </p:spTree>
    <p:extLst>
      <p:ext uri="{BB962C8B-B14F-4D97-AF65-F5344CB8AC3E}">
        <p14:creationId xmlns:p14="http://schemas.microsoft.com/office/powerpoint/2010/main" val="255913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1425-02D2-534A-9AA5-007397A3D28B}"/>
              </a:ext>
            </a:extLst>
          </p:cNvPr>
          <p:cNvSpPr>
            <a:spLocks noGrp="1"/>
          </p:cNvSpPr>
          <p:nvPr>
            <p:ph type="title"/>
          </p:nvPr>
        </p:nvSpPr>
        <p:spPr/>
        <p:txBody>
          <a:bodyPr/>
          <a:lstStyle/>
          <a:p>
            <a:r>
              <a:rPr lang="en-US"/>
              <a:t>Elements of Responsible AI in Healthcare</a:t>
            </a:r>
          </a:p>
        </p:txBody>
      </p:sp>
      <p:sp>
        <p:nvSpPr>
          <p:cNvPr id="11" name="Rectangle 10">
            <a:extLst>
              <a:ext uri="{FF2B5EF4-FFF2-40B4-BE49-F238E27FC236}">
                <a16:creationId xmlns:a16="http://schemas.microsoft.com/office/drawing/2014/main" id="{27BFCAD1-209E-664C-8A09-C880FAD42A7C}"/>
              </a:ext>
            </a:extLst>
          </p:cNvPr>
          <p:cNvSpPr/>
          <p:nvPr/>
        </p:nvSpPr>
        <p:spPr>
          <a:xfrm>
            <a:off x="1063839" y="3866662"/>
            <a:ext cx="1656569" cy="646331"/>
          </a:xfrm>
          <a:prstGeom prst="rect">
            <a:avLst/>
          </a:prstGeom>
        </p:spPr>
        <p:txBody>
          <a:bodyPr wrap="square">
            <a:spAutoFit/>
          </a:bodyPr>
          <a:lstStyle/>
          <a:p>
            <a:pPr algn="ctr"/>
            <a:r>
              <a:rPr lang="en-US"/>
              <a:t>Explainability  &amp; Transparency</a:t>
            </a:r>
          </a:p>
        </p:txBody>
      </p:sp>
      <p:sp>
        <p:nvSpPr>
          <p:cNvPr id="14" name="Rectangle 13">
            <a:extLst>
              <a:ext uri="{FF2B5EF4-FFF2-40B4-BE49-F238E27FC236}">
                <a16:creationId xmlns:a16="http://schemas.microsoft.com/office/drawing/2014/main" id="{06586B5E-2E7D-3A41-8934-6E271E9FE582}"/>
              </a:ext>
            </a:extLst>
          </p:cNvPr>
          <p:cNvSpPr/>
          <p:nvPr/>
        </p:nvSpPr>
        <p:spPr>
          <a:xfrm>
            <a:off x="4090992" y="3857165"/>
            <a:ext cx="1431625" cy="646331"/>
          </a:xfrm>
          <a:prstGeom prst="rect">
            <a:avLst/>
          </a:prstGeom>
        </p:spPr>
        <p:txBody>
          <a:bodyPr wrap="square">
            <a:spAutoFit/>
          </a:bodyPr>
          <a:lstStyle/>
          <a:p>
            <a:pPr algn="ctr"/>
            <a:r>
              <a:rPr lang="en-US"/>
              <a:t>Fairness &amp;</a:t>
            </a:r>
          </a:p>
          <a:p>
            <a:pPr algn="ctr"/>
            <a:r>
              <a:rPr lang="en-US"/>
              <a:t>Unbiased</a:t>
            </a:r>
          </a:p>
        </p:txBody>
      </p:sp>
      <p:sp>
        <p:nvSpPr>
          <p:cNvPr id="15" name="Rectangle 14">
            <a:extLst>
              <a:ext uri="{FF2B5EF4-FFF2-40B4-BE49-F238E27FC236}">
                <a16:creationId xmlns:a16="http://schemas.microsoft.com/office/drawing/2014/main" id="{F7E41BEF-90C1-3540-971B-DAB7574186BF}"/>
              </a:ext>
            </a:extLst>
          </p:cNvPr>
          <p:cNvSpPr/>
          <p:nvPr/>
        </p:nvSpPr>
        <p:spPr>
          <a:xfrm>
            <a:off x="7071536" y="3993907"/>
            <a:ext cx="1251368" cy="369332"/>
          </a:xfrm>
          <a:prstGeom prst="rect">
            <a:avLst/>
          </a:prstGeom>
        </p:spPr>
        <p:txBody>
          <a:bodyPr wrap="none">
            <a:spAutoFit/>
          </a:bodyPr>
          <a:lstStyle/>
          <a:p>
            <a:r>
              <a:rPr lang="en-US"/>
              <a:t>Robustness</a:t>
            </a:r>
          </a:p>
        </p:txBody>
      </p:sp>
      <p:sp>
        <p:nvSpPr>
          <p:cNvPr id="18" name="Rectangle 17">
            <a:extLst>
              <a:ext uri="{FF2B5EF4-FFF2-40B4-BE49-F238E27FC236}">
                <a16:creationId xmlns:a16="http://schemas.microsoft.com/office/drawing/2014/main" id="{1CE0718E-5671-064B-BE51-E0D9670B225B}"/>
              </a:ext>
            </a:extLst>
          </p:cNvPr>
          <p:cNvSpPr/>
          <p:nvPr/>
        </p:nvSpPr>
        <p:spPr>
          <a:xfrm>
            <a:off x="9700548" y="3867303"/>
            <a:ext cx="1112612" cy="646331"/>
          </a:xfrm>
          <a:prstGeom prst="rect">
            <a:avLst/>
          </a:prstGeom>
        </p:spPr>
        <p:txBody>
          <a:bodyPr wrap="none">
            <a:spAutoFit/>
          </a:bodyPr>
          <a:lstStyle/>
          <a:p>
            <a:pPr algn="ctr"/>
            <a:r>
              <a:rPr lang="en-US"/>
              <a:t>Privacy &amp; </a:t>
            </a:r>
            <a:br>
              <a:rPr lang="en-US"/>
            </a:br>
            <a:r>
              <a:rPr lang="en-US"/>
              <a:t>Security</a:t>
            </a:r>
          </a:p>
        </p:txBody>
      </p:sp>
      <p:pic>
        <p:nvPicPr>
          <p:cNvPr id="26" name="Picture 25" descr="A close up of a logo&#10;&#10;Description automatically generated">
            <a:extLst>
              <a:ext uri="{FF2B5EF4-FFF2-40B4-BE49-F238E27FC236}">
                <a16:creationId xmlns:a16="http://schemas.microsoft.com/office/drawing/2014/main" id="{BF4E4F4B-A2A9-8541-AF16-095ABDCAC3AE}"/>
              </a:ext>
            </a:extLst>
          </p:cNvPr>
          <p:cNvPicPr>
            <a:picLocks noChangeAspect="1"/>
          </p:cNvPicPr>
          <p:nvPr/>
        </p:nvPicPr>
        <p:blipFill>
          <a:blip r:embed="rId3"/>
          <a:stretch>
            <a:fillRect/>
          </a:stretch>
        </p:blipFill>
        <p:spPr>
          <a:xfrm>
            <a:off x="9342454" y="1843269"/>
            <a:ext cx="1828800" cy="1828800"/>
          </a:xfrm>
          <a:prstGeom prst="rect">
            <a:avLst/>
          </a:prstGeom>
        </p:spPr>
      </p:pic>
      <p:pic>
        <p:nvPicPr>
          <p:cNvPr id="28" name="Picture 27" descr="A close up of a logo&#10;&#10;Description automatically generated">
            <a:extLst>
              <a:ext uri="{FF2B5EF4-FFF2-40B4-BE49-F238E27FC236}">
                <a16:creationId xmlns:a16="http://schemas.microsoft.com/office/drawing/2014/main" id="{98E452D7-0634-9D44-87FC-C7FED1543356}"/>
              </a:ext>
            </a:extLst>
          </p:cNvPr>
          <p:cNvPicPr>
            <a:picLocks noChangeAspect="1"/>
          </p:cNvPicPr>
          <p:nvPr/>
        </p:nvPicPr>
        <p:blipFill>
          <a:blip r:embed="rId4"/>
          <a:stretch>
            <a:fillRect/>
          </a:stretch>
        </p:blipFill>
        <p:spPr>
          <a:xfrm>
            <a:off x="6782820" y="1843269"/>
            <a:ext cx="1828800" cy="1828800"/>
          </a:xfrm>
          <a:prstGeom prst="rect">
            <a:avLst/>
          </a:prstGeom>
        </p:spPr>
      </p:pic>
      <p:pic>
        <p:nvPicPr>
          <p:cNvPr id="30" name="Picture 29" descr="A close up of a logo&#10;&#10;Description automatically generated">
            <a:extLst>
              <a:ext uri="{FF2B5EF4-FFF2-40B4-BE49-F238E27FC236}">
                <a16:creationId xmlns:a16="http://schemas.microsoft.com/office/drawing/2014/main" id="{1172C555-7C1B-A34E-AF25-C6EDD94BDDEA}"/>
              </a:ext>
            </a:extLst>
          </p:cNvPr>
          <p:cNvPicPr>
            <a:picLocks noChangeAspect="1"/>
          </p:cNvPicPr>
          <p:nvPr/>
        </p:nvPicPr>
        <p:blipFill>
          <a:blip r:embed="rId5"/>
          <a:stretch>
            <a:fillRect/>
          </a:stretch>
        </p:blipFill>
        <p:spPr>
          <a:xfrm>
            <a:off x="3693817" y="1843269"/>
            <a:ext cx="1828800" cy="1828800"/>
          </a:xfrm>
          <a:prstGeom prst="rect">
            <a:avLst/>
          </a:prstGeom>
        </p:spPr>
      </p:pic>
      <p:pic>
        <p:nvPicPr>
          <p:cNvPr id="32" name="Picture 31" descr="A close up of a logo&#10;&#10;Description automatically generated">
            <a:extLst>
              <a:ext uri="{FF2B5EF4-FFF2-40B4-BE49-F238E27FC236}">
                <a16:creationId xmlns:a16="http://schemas.microsoft.com/office/drawing/2014/main" id="{98E03FF6-155E-804F-AF9D-C4D732E42983}"/>
              </a:ext>
            </a:extLst>
          </p:cNvPr>
          <p:cNvPicPr>
            <a:picLocks noChangeAspect="1"/>
          </p:cNvPicPr>
          <p:nvPr/>
        </p:nvPicPr>
        <p:blipFill>
          <a:blip r:embed="rId6"/>
          <a:stretch>
            <a:fillRect/>
          </a:stretch>
        </p:blipFill>
        <p:spPr>
          <a:xfrm>
            <a:off x="838200" y="1843269"/>
            <a:ext cx="1828800" cy="1828800"/>
          </a:xfrm>
          <a:prstGeom prst="rect">
            <a:avLst/>
          </a:prstGeom>
        </p:spPr>
      </p:pic>
    </p:spTree>
    <p:extLst>
      <p:ext uri="{BB962C8B-B14F-4D97-AF65-F5344CB8AC3E}">
        <p14:creationId xmlns:p14="http://schemas.microsoft.com/office/powerpoint/2010/main" val="3276193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1F31E-CC2D-F343-AAE4-D1DE1917EE93}"/>
              </a:ext>
            </a:extLst>
          </p:cNvPr>
          <p:cNvSpPr>
            <a:spLocks noGrp="1"/>
          </p:cNvSpPr>
          <p:nvPr>
            <p:ph type="title"/>
          </p:nvPr>
        </p:nvSpPr>
        <p:spPr>
          <a:xfrm>
            <a:off x="92075" y="693230"/>
            <a:ext cx="6081032" cy="5413248"/>
          </a:xfrm>
        </p:spPr>
        <p:txBody>
          <a:bodyPr vert="horz" lIns="91440" tIns="45720" rIns="91440" bIns="45720" rtlCol="0" anchor="ctr">
            <a:normAutofit/>
          </a:bodyPr>
          <a:lstStyle/>
          <a:p>
            <a:pPr algn="ctr"/>
            <a:r>
              <a:rPr lang="en-US" sz="5200">
                <a:solidFill>
                  <a:schemeClr val="bg1"/>
                </a:solidFill>
              </a:rPr>
              <a:t>Data Collection: Disability and Fairness </a:t>
            </a:r>
            <a:endParaRPr lang="en-US" sz="5200" kern="1200">
              <a:solidFill>
                <a:schemeClr val="bg1"/>
              </a:solidFill>
              <a:latin typeface="+mj-lt"/>
              <a:cs typeface="Calibri Light"/>
            </a:endParaRPr>
          </a:p>
        </p:txBody>
      </p:sp>
      <p:sp>
        <p:nvSpPr>
          <p:cNvPr id="3" name="Rectangle 2">
            <a:extLst>
              <a:ext uri="{FF2B5EF4-FFF2-40B4-BE49-F238E27FC236}">
                <a16:creationId xmlns:a16="http://schemas.microsoft.com/office/drawing/2014/main" id="{26CC35AF-BEAB-7B42-BC1D-D10084443E0D}"/>
              </a:ext>
            </a:extLst>
          </p:cNvPr>
          <p:cNvSpPr/>
          <p:nvPr/>
        </p:nvSpPr>
        <p:spPr>
          <a:xfrm>
            <a:off x="6259513" y="844042"/>
            <a:ext cx="5594349" cy="5413248"/>
          </a:xfrm>
          <a:prstGeom prst="rect">
            <a:avLst/>
          </a:prstGeom>
        </p:spPr>
        <p:txBody>
          <a:bodyPr vert="horz" lIns="91440" tIns="45720" rIns="91440" bIns="45720" rtlCol="0" anchor="t">
            <a:noAutofit/>
          </a:bodyPr>
          <a:lstStyle/>
          <a:p>
            <a:pPr marL="285750" indent="-285750">
              <a:lnSpc>
                <a:spcPct val="90000"/>
              </a:lnSpc>
              <a:spcBef>
                <a:spcPts val="1000"/>
              </a:spcBef>
              <a:buFont typeface="Arial" panose="020B0604020202020204" pitchFamily="34" charset="0"/>
              <a:buChar char="•"/>
            </a:pPr>
            <a:r>
              <a:rPr lang="en-US" sz="2400" b="1">
                <a:ea typeface="+mn-lt"/>
                <a:cs typeface="+mn-lt"/>
              </a:rPr>
              <a:t>Problem: </a:t>
            </a:r>
            <a:r>
              <a:rPr lang="en-US" sz="2400">
                <a:ea typeface="+mn-lt"/>
                <a:cs typeface="+mn-lt"/>
              </a:rPr>
              <a:t>For better predictability, it is critical to gather data that include people with disabilities and to ensure that these data are not completely subsumed by data from presumed “normative” populations</a:t>
            </a:r>
          </a:p>
          <a:p>
            <a:pPr marL="285750" indent="-285750">
              <a:lnSpc>
                <a:spcPct val="90000"/>
              </a:lnSpc>
              <a:spcBef>
                <a:spcPts val="1000"/>
              </a:spcBef>
              <a:buFont typeface="Arial" panose="020B0604020202020204" pitchFamily="34" charset="0"/>
              <a:buChar char="•"/>
            </a:pPr>
            <a:r>
              <a:rPr lang="en-US" sz="2400" b="1">
                <a:ea typeface="+mn-lt"/>
                <a:cs typeface="+mn-lt"/>
              </a:rPr>
              <a:t>Conundrum: </a:t>
            </a:r>
            <a:r>
              <a:rPr lang="en-US" sz="2400">
                <a:ea typeface="+mn-lt"/>
                <a:cs typeface="+mn-lt"/>
              </a:rPr>
              <a:t>Data collection in this context would also lead to issues related to confidentiality and privacy e.g., potentially dangerous for subjects</a:t>
            </a:r>
          </a:p>
          <a:p>
            <a:pPr marL="285750" indent="-285750">
              <a:lnSpc>
                <a:spcPct val="90000"/>
              </a:lnSpc>
              <a:spcBef>
                <a:spcPts val="1000"/>
              </a:spcBef>
              <a:buFont typeface="Arial" panose="020B0604020202020204" pitchFamily="34" charset="0"/>
              <a:buChar char="•"/>
            </a:pPr>
            <a:r>
              <a:rPr lang="en-US" sz="2400" b="1">
                <a:ea typeface="+mn-lt"/>
                <a:cs typeface="+mn-lt"/>
              </a:rPr>
              <a:t>Multi-dimensional Problem: </a:t>
            </a:r>
            <a:r>
              <a:rPr lang="en-US" sz="2400">
                <a:ea typeface="+mn-lt"/>
                <a:cs typeface="+mn-lt"/>
              </a:rPr>
              <a:t>Disability status has multiple dimensions, varies in intensity and impact, and varies changes over time. The simple protected vs. other class framework may not suffice</a:t>
            </a:r>
            <a:endParaRPr lang="en-US" sz="2400"/>
          </a:p>
          <a:p>
            <a:pPr indent="-228600">
              <a:lnSpc>
                <a:spcPct val="90000"/>
              </a:lnSpc>
              <a:spcAft>
                <a:spcPts val="600"/>
              </a:spcAft>
              <a:buFont typeface="Arial" panose="020B0604020202020204" pitchFamily="34" charset="0"/>
              <a:buChar char="•"/>
            </a:pPr>
            <a:endParaRPr lang="en-US" sz="2400"/>
          </a:p>
        </p:txBody>
      </p:sp>
      <p:pic>
        <p:nvPicPr>
          <p:cNvPr id="5" name="Picture 4" descr="A picture containing drawing&#10;&#10;Description automatically generated">
            <a:extLst>
              <a:ext uri="{FF2B5EF4-FFF2-40B4-BE49-F238E27FC236}">
                <a16:creationId xmlns:a16="http://schemas.microsoft.com/office/drawing/2014/main" id="{8D819672-1920-46EA-BE2A-09518D3E84C2}"/>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776243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n-US" sz="3800" kern="1200">
                <a:solidFill>
                  <a:srgbClr val="FFFFFF"/>
                </a:solidFill>
                <a:latin typeface="+mj-lt"/>
                <a:ea typeface="+mj-ea"/>
                <a:cs typeface="+mj-cs"/>
              </a:rPr>
              <a:t>Data: Trouble with Labels</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D0C4C71-1398-2A4D-8C4C-97C524F6876D}"/>
              </a:ext>
            </a:extLst>
          </p:cNvPr>
          <p:cNvSpPr/>
          <p:nvPr/>
        </p:nvSpPr>
        <p:spPr>
          <a:xfrm>
            <a:off x="4379709" y="686862"/>
            <a:ext cx="7037591" cy="5475129"/>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600"/>
              <a:t>In healthcare the ground truth can be subjective in nature</a:t>
            </a:r>
          </a:p>
          <a:p>
            <a:pPr marL="342900" indent="-228600">
              <a:lnSpc>
                <a:spcPct val="90000"/>
              </a:lnSpc>
              <a:spcAft>
                <a:spcPts val="600"/>
              </a:spcAft>
              <a:buFont typeface="Arial" panose="020B0604020202020204" pitchFamily="34" charset="0"/>
              <a:buChar char="•"/>
            </a:pPr>
            <a:r>
              <a:rPr lang="en-US" sz="2600"/>
              <a:t>Mental health evaluations, psychological assessments, pain assessment by clinicians vs. patients, patient reported outcomes</a:t>
            </a:r>
            <a:endParaRPr lang="en-US" sz="2600">
              <a:cs typeface="Calibri"/>
            </a:endParaRPr>
          </a:p>
          <a:p>
            <a:pPr marL="342900" indent="-228600">
              <a:lnSpc>
                <a:spcPct val="90000"/>
              </a:lnSpc>
              <a:spcAft>
                <a:spcPts val="600"/>
              </a:spcAft>
              <a:buFont typeface="Arial" panose="020B0604020202020204" pitchFamily="34" charset="0"/>
              <a:buChar char="•"/>
            </a:pPr>
            <a:r>
              <a:rPr lang="en-US" sz="2600"/>
              <a:t>Racial and sex/gender biased disparities have been observed for pain assessment across multiple studies</a:t>
            </a:r>
            <a:endParaRPr lang="en-US" sz="2600">
              <a:cs typeface="Calibri"/>
            </a:endParaRPr>
          </a:p>
          <a:p>
            <a:pPr marL="342900" indent="-228600">
              <a:lnSpc>
                <a:spcPct val="90000"/>
              </a:lnSpc>
              <a:spcAft>
                <a:spcPts val="600"/>
              </a:spcAft>
              <a:buFont typeface="Arial" panose="020B0604020202020204" pitchFamily="34" charset="0"/>
              <a:buChar char="•"/>
            </a:pPr>
            <a:r>
              <a:rPr lang="en-US" sz="2600"/>
              <a:t>Optimizing for the wrong label can lead to biased outcomes</a:t>
            </a:r>
            <a:endParaRPr lang="en-US" sz="2600">
              <a:cs typeface="Calibri"/>
            </a:endParaRPr>
          </a:p>
        </p:txBody>
      </p:sp>
      <p:pic>
        <p:nvPicPr>
          <p:cNvPr id="4" name="Picture 3">
            <a:extLst>
              <a:ext uri="{FF2B5EF4-FFF2-40B4-BE49-F238E27FC236}">
                <a16:creationId xmlns:a16="http://schemas.microsoft.com/office/drawing/2014/main" id="{5CFCCB72-20FE-3B4F-AE7A-B95DC0C9DAAA}"/>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4289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a:lstStyle/>
          <a:p>
            <a:r>
              <a:rPr lang="en-US"/>
              <a:t>Data: Trouble with Labels: Pressure Injury</a:t>
            </a:r>
          </a:p>
        </p:txBody>
      </p:sp>
      <p:sp>
        <p:nvSpPr>
          <p:cNvPr id="3" name="Rectangle 2">
            <a:extLst>
              <a:ext uri="{FF2B5EF4-FFF2-40B4-BE49-F238E27FC236}">
                <a16:creationId xmlns:a16="http://schemas.microsoft.com/office/drawing/2014/main" id="{CD0C4C71-1398-2A4D-8C4C-97C524F6876D}"/>
              </a:ext>
            </a:extLst>
          </p:cNvPr>
          <p:cNvSpPr/>
          <p:nvPr/>
        </p:nvSpPr>
        <p:spPr>
          <a:xfrm>
            <a:off x="516673" y="1696096"/>
            <a:ext cx="6602584" cy="3970318"/>
          </a:xfrm>
          <a:prstGeom prst="rect">
            <a:avLst/>
          </a:prstGeom>
        </p:spPr>
        <p:txBody>
          <a:bodyPr wrap="square" lIns="91440" tIns="45720" rIns="91440" bIns="45720" anchor="t">
            <a:spAutoFit/>
          </a:bodyPr>
          <a:lstStyle/>
          <a:p>
            <a:pPr marL="342900" indent="-342900" algn="just">
              <a:buFont typeface="Arial" panose="020B0604020202020204" pitchFamily="34" charset="0"/>
              <a:buChar char="•"/>
            </a:pPr>
            <a:r>
              <a:rPr lang="en-US" sz="2800">
                <a:cs typeface="Segoe UI Light"/>
              </a:rPr>
              <a:t>“Localized damage to the skin and underlying soft tissue, usually over a bony prominence or related to a medical or other device.” NPUAP </a:t>
            </a:r>
          </a:p>
          <a:p>
            <a:pPr marL="342900" indent="-342900" algn="just">
              <a:buFont typeface="Arial" panose="020B0604020202020204" pitchFamily="34" charset="0"/>
              <a:buChar char="•"/>
            </a:pPr>
            <a:r>
              <a:rPr lang="en-US" sz="2800">
                <a:cs typeface="Segoe UI Light" panose="020B0502040204020203" pitchFamily="34" charset="0"/>
              </a:rPr>
              <a:t>Multiple risk assessment exist for pressure injury (PI). </a:t>
            </a:r>
            <a:r>
              <a:rPr lang="en-US" sz="2800">
                <a:ea typeface="Calibri" panose="020F0502020204030204" pitchFamily="34" charset="0"/>
                <a:cs typeface="Segoe UI Light" panose="020B0502040204020203" pitchFamily="34" charset="0"/>
              </a:rPr>
              <a:t>The </a:t>
            </a:r>
            <a:r>
              <a:rPr lang="en-US" sz="2800" b="1">
                <a:ea typeface="Calibri" panose="020F0502020204030204" pitchFamily="34" charset="0"/>
                <a:cs typeface="Segoe UI Light" panose="020B0502040204020203" pitchFamily="34" charset="0"/>
              </a:rPr>
              <a:t>Braden Scale </a:t>
            </a:r>
            <a:r>
              <a:rPr lang="en-US" sz="2800">
                <a:ea typeface="Calibri" panose="020F0502020204030204" pitchFamily="34" charset="0"/>
                <a:cs typeface="Segoe UI Light" panose="020B0502040204020203" pitchFamily="34" charset="0"/>
              </a:rPr>
              <a:t>is the most widely used scale</a:t>
            </a:r>
            <a:endParaRPr lang="en-US" sz="2800" b="1">
              <a:cs typeface="Segoe UI Light" panose="020B0502040204020203" pitchFamily="34" charset="0"/>
            </a:endParaRPr>
          </a:p>
          <a:p>
            <a:pPr marL="457200" indent="-457200" algn="just">
              <a:buFont typeface="Arial" panose="020B0604020202020204" pitchFamily="34" charset="0"/>
              <a:buChar char="•"/>
            </a:pPr>
            <a:r>
              <a:rPr lang="en-US" sz="2800">
                <a:cs typeface="Segoe UI Light" panose="020B0502040204020203" pitchFamily="34" charset="0"/>
              </a:rPr>
              <a:t>All measurement scales for PI are highly subjective in nature</a:t>
            </a:r>
          </a:p>
        </p:txBody>
      </p:sp>
      <p:pic>
        <p:nvPicPr>
          <p:cNvPr id="4" name="Picture 3">
            <a:extLst>
              <a:ext uri="{FF2B5EF4-FFF2-40B4-BE49-F238E27FC236}">
                <a16:creationId xmlns:a16="http://schemas.microsoft.com/office/drawing/2014/main" id="{26167BB2-4EBD-9E41-A3EF-A81A4C30E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634" y="1271588"/>
            <a:ext cx="4413524" cy="5586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0A2A57-4976-A94A-8317-0A4921F757C8}"/>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40618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2091-F2A1-8642-A927-776DCC51F89C}"/>
              </a:ext>
            </a:extLst>
          </p:cNvPr>
          <p:cNvSpPr>
            <a:spLocks noGrp="1"/>
          </p:cNvSpPr>
          <p:nvPr>
            <p:ph type="title"/>
          </p:nvPr>
        </p:nvSpPr>
        <p:spPr/>
        <p:txBody>
          <a:bodyPr/>
          <a:lstStyle/>
          <a:p>
            <a:r>
              <a:rPr lang="en-US"/>
              <a:t>Data: Trouble with Labels: Knee Pain</a:t>
            </a:r>
          </a:p>
        </p:txBody>
      </p:sp>
      <p:pic>
        <p:nvPicPr>
          <p:cNvPr id="5" name="Content Placeholder 4" descr="A screenshot of a cell phone&#10;&#10;Description automatically generated">
            <a:extLst>
              <a:ext uri="{FF2B5EF4-FFF2-40B4-BE49-F238E27FC236}">
                <a16:creationId xmlns:a16="http://schemas.microsoft.com/office/drawing/2014/main" id="{833F2A69-1949-5749-B080-2D01B57FA5F4}"/>
              </a:ext>
            </a:extLst>
          </p:cNvPr>
          <p:cNvPicPr>
            <a:picLocks noGrp="1" noChangeAspect="1"/>
          </p:cNvPicPr>
          <p:nvPr>
            <p:ph idx="1"/>
          </p:nvPr>
        </p:nvPicPr>
        <p:blipFill rotWithShape="1">
          <a:blip r:embed="rId3"/>
          <a:srcRect t="9544"/>
          <a:stretch/>
        </p:blipFill>
        <p:spPr>
          <a:xfrm>
            <a:off x="742959" y="1557193"/>
            <a:ext cx="10706082" cy="4507056"/>
          </a:xfrm>
        </p:spPr>
      </p:pic>
      <p:pic>
        <p:nvPicPr>
          <p:cNvPr id="3" name="Picture 2">
            <a:extLst>
              <a:ext uri="{FF2B5EF4-FFF2-40B4-BE49-F238E27FC236}">
                <a16:creationId xmlns:a16="http://schemas.microsoft.com/office/drawing/2014/main" id="{478C282F-0630-452A-BC62-1465A490C81E}"/>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027731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AA0DBF-1207-8A43-9CBC-84D047FC5101}"/>
              </a:ext>
            </a:extLst>
          </p:cNvPr>
          <p:cNvSpPr>
            <a:spLocks noGrp="1"/>
          </p:cNvSpPr>
          <p:nvPr>
            <p:ph type="title"/>
          </p:nvPr>
        </p:nvSpPr>
        <p:spPr>
          <a:xfrm>
            <a:off x="524256" y="491260"/>
            <a:ext cx="6594189" cy="1625210"/>
          </a:xfrm>
        </p:spPr>
        <p:txBody>
          <a:bodyPr>
            <a:normAutofit/>
          </a:bodyPr>
          <a:lstStyle/>
          <a:p>
            <a:r>
              <a:rPr lang="en-US">
                <a:solidFill>
                  <a:srgbClr val="FFFFFF"/>
                </a:solidFill>
              </a:rPr>
              <a:t>Data: Generalization</a:t>
            </a:r>
          </a:p>
        </p:txBody>
      </p:sp>
      <p:pic>
        <p:nvPicPr>
          <p:cNvPr id="5" name="Picture 5" descr="A picture containing drawing&#10;&#10;Description automatically generated">
            <a:extLst>
              <a:ext uri="{FF2B5EF4-FFF2-40B4-BE49-F238E27FC236}">
                <a16:creationId xmlns:a16="http://schemas.microsoft.com/office/drawing/2014/main" id="{8DAC0C2A-A65D-4F26-B530-E89390CA57C9}"/>
              </a:ext>
            </a:extLst>
          </p:cNvPr>
          <p:cNvPicPr>
            <a:picLocks noChangeAspect="1"/>
          </p:cNvPicPr>
          <p:nvPr/>
        </p:nvPicPr>
        <p:blipFill rotWithShape="1">
          <a:blip r:embed="rId3"/>
          <a:srcRect l="19231" r="14345" b="-1"/>
          <a:stretch/>
        </p:blipFill>
        <p:spPr>
          <a:xfrm>
            <a:off x="327547" y="2454903"/>
            <a:ext cx="7058306" cy="4080254"/>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49C01B4-CBCA-CE4C-8CF8-5C5CFFB4A8E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1900">
                <a:solidFill>
                  <a:srgbClr val="FFFFFF"/>
                </a:solidFill>
              </a:rPr>
              <a:t>In sub-Saharan Africa, women are diagnosed with breast cancer younger, on average, than are their peers in developed countries, and their disease is more advanced at diagnosis. Diagnostic AI tools trained on mammograms from Europe are primed to identify disease in its early stages in older women [</a:t>
            </a:r>
            <a:r>
              <a:rPr lang="en-US" sz="1900" err="1">
                <a:solidFill>
                  <a:srgbClr val="FFFFFF"/>
                </a:solidFill>
              </a:rPr>
              <a:t>Nordling</a:t>
            </a:r>
            <a:r>
              <a:rPr lang="en-US" sz="1900">
                <a:solidFill>
                  <a:srgbClr val="FFFFFF"/>
                </a:solidFill>
              </a:rPr>
              <a:t> 2019]</a:t>
            </a:r>
          </a:p>
          <a:p>
            <a:r>
              <a:rPr lang="en-US" sz="1900">
                <a:solidFill>
                  <a:srgbClr val="FFFFFF"/>
                </a:solidFill>
              </a:rPr>
              <a:t>Data security and access concerns have been raised about allowing developers to access such data from low-income countries</a:t>
            </a:r>
          </a:p>
        </p:txBody>
      </p:sp>
      <p:pic>
        <p:nvPicPr>
          <p:cNvPr id="4" name="Picture 3">
            <a:extLst>
              <a:ext uri="{FF2B5EF4-FFF2-40B4-BE49-F238E27FC236}">
                <a16:creationId xmlns:a16="http://schemas.microsoft.com/office/drawing/2014/main" id="{EE05FB7C-5661-8646-9C7E-D4A1C23F9C20}"/>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502342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B2F8F-F57A-7643-944C-DE093CC66CEC}"/>
              </a:ext>
            </a:extLst>
          </p:cNvPr>
          <p:cNvSpPr>
            <a:spLocks noGrp="1"/>
          </p:cNvSpPr>
          <p:nvPr>
            <p:ph type="title"/>
          </p:nvPr>
        </p:nvSpPr>
        <p:spPr/>
        <p:txBody>
          <a:bodyPr/>
          <a:lstStyle/>
          <a:p>
            <a:r>
              <a:rPr lang="en-US"/>
              <a:t>Fairness and Calibration</a:t>
            </a:r>
          </a:p>
        </p:txBody>
      </p:sp>
      <p:sp>
        <p:nvSpPr>
          <p:cNvPr id="3" name="Content Placeholder 2">
            <a:extLst>
              <a:ext uri="{FF2B5EF4-FFF2-40B4-BE49-F238E27FC236}">
                <a16:creationId xmlns:a16="http://schemas.microsoft.com/office/drawing/2014/main" id="{67C392AC-CA00-6D4F-B25B-180A968F2E5C}"/>
              </a:ext>
            </a:extLst>
          </p:cNvPr>
          <p:cNvSpPr>
            <a:spLocks noGrp="1"/>
          </p:cNvSpPr>
          <p:nvPr>
            <p:ph idx="1"/>
          </p:nvPr>
        </p:nvSpPr>
        <p:spPr>
          <a:xfrm>
            <a:off x="838199" y="1825625"/>
            <a:ext cx="6747485" cy="4351338"/>
          </a:xfrm>
        </p:spPr>
        <p:txBody>
          <a:bodyPr>
            <a:normAutofit fontScale="92500" lnSpcReduction="20000"/>
          </a:bodyPr>
          <a:lstStyle/>
          <a:p>
            <a:r>
              <a:rPr lang="en-US" b="1"/>
              <a:t>Calibration: </a:t>
            </a:r>
            <a:r>
              <a:rPr lang="en-US"/>
              <a:t>If we look at the set of people who receive a predicted probability of p, we would like a p fraction of the members of this set to be positive instances of the classification problem [</a:t>
            </a:r>
            <a:r>
              <a:rPr lang="en-US" err="1"/>
              <a:t>Dawid</a:t>
            </a:r>
            <a:r>
              <a:rPr lang="en-US"/>
              <a:t> 1982]</a:t>
            </a:r>
          </a:p>
          <a:p>
            <a:r>
              <a:rPr lang="en-US"/>
              <a:t>If we are concerned about fairness between two groups G1 and G2 (e.g. African-American and white patients) then we would like this calibration condition to hold simultaneously for the set of people within each of these groups as well [Flores et al 2016]</a:t>
            </a:r>
          </a:p>
          <a:p>
            <a:r>
              <a:rPr lang="en-US"/>
              <a:t>It is not feasible for certain notions of fairness</a:t>
            </a:r>
          </a:p>
          <a:p>
            <a:pPr marL="0" indent="0">
              <a:buNone/>
            </a:pPr>
            <a:r>
              <a:rPr lang="en-US"/>
              <a:t> [Kleinberg et al 2016; Pleiss et al 2017]</a:t>
            </a:r>
          </a:p>
        </p:txBody>
      </p:sp>
      <p:pic>
        <p:nvPicPr>
          <p:cNvPr id="5" name="Picture 4" descr="A close up of a map&#10;&#10;Description automatically generated">
            <a:extLst>
              <a:ext uri="{FF2B5EF4-FFF2-40B4-BE49-F238E27FC236}">
                <a16:creationId xmlns:a16="http://schemas.microsoft.com/office/drawing/2014/main" id="{2538AFEE-0F35-8A47-A5B3-7DB5AC152D7F}"/>
              </a:ext>
            </a:extLst>
          </p:cNvPr>
          <p:cNvPicPr>
            <a:picLocks noChangeAspect="1"/>
          </p:cNvPicPr>
          <p:nvPr/>
        </p:nvPicPr>
        <p:blipFill>
          <a:blip r:embed="rId3"/>
          <a:stretch>
            <a:fillRect/>
          </a:stretch>
        </p:blipFill>
        <p:spPr>
          <a:xfrm>
            <a:off x="7585685" y="1825625"/>
            <a:ext cx="4058627" cy="2768359"/>
          </a:xfrm>
          <a:prstGeom prst="rect">
            <a:avLst/>
          </a:prstGeom>
        </p:spPr>
      </p:pic>
      <p:pic>
        <p:nvPicPr>
          <p:cNvPr id="6" name="Picture 5">
            <a:extLst>
              <a:ext uri="{FF2B5EF4-FFF2-40B4-BE49-F238E27FC236}">
                <a16:creationId xmlns:a16="http://schemas.microsoft.com/office/drawing/2014/main" id="{FFB0D39B-21E7-694C-AD7A-53074F5FBBD5}"/>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998422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4A23-7231-F945-A600-B892315A2450}"/>
              </a:ext>
            </a:extLst>
          </p:cNvPr>
          <p:cNvSpPr>
            <a:spLocks noGrp="1"/>
          </p:cNvSpPr>
          <p:nvPr>
            <p:ph type="title"/>
          </p:nvPr>
        </p:nvSpPr>
        <p:spPr/>
        <p:txBody>
          <a:bodyPr/>
          <a:lstStyle/>
          <a:p>
            <a:r>
              <a:rPr lang="en-US"/>
              <a:t>The ‘Other’ Impossibility Theorem</a:t>
            </a:r>
          </a:p>
        </p:txBody>
      </p:sp>
      <p:sp>
        <p:nvSpPr>
          <p:cNvPr id="3" name="Content Placeholder 2">
            <a:extLst>
              <a:ext uri="{FF2B5EF4-FFF2-40B4-BE49-F238E27FC236}">
                <a16:creationId xmlns:a16="http://schemas.microsoft.com/office/drawing/2014/main" id="{09713290-9018-7A48-AC42-561109B7849A}"/>
              </a:ext>
            </a:extLst>
          </p:cNvPr>
          <p:cNvSpPr>
            <a:spLocks noGrp="1"/>
          </p:cNvSpPr>
          <p:nvPr>
            <p:ph idx="1"/>
          </p:nvPr>
        </p:nvSpPr>
        <p:spPr/>
        <p:txBody>
          <a:bodyPr>
            <a:noAutofit/>
          </a:bodyPr>
          <a:lstStyle/>
          <a:p>
            <a:pPr marL="0" indent="0">
              <a:buNone/>
            </a:pPr>
            <a:r>
              <a:rPr lang="en-US" sz="2400"/>
              <a:t>Three notions of Calibration and Fairness</a:t>
            </a:r>
          </a:p>
          <a:p>
            <a:r>
              <a:rPr lang="en-US" sz="2400" b="1"/>
              <a:t>Group Calibration: </a:t>
            </a:r>
            <a:r>
              <a:rPr lang="en-US" sz="2400"/>
              <a:t>For each group </a:t>
            </a:r>
            <a:r>
              <a:rPr lang="en-US" sz="2400" i="1"/>
              <a:t>t</a:t>
            </a:r>
            <a:r>
              <a:rPr lang="en-US" sz="2400"/>
              <a:t>, and each bin </a:t>
            </a:r>
            <a:r>
              <a:rPr lang="en-US" sz="2400" i="1"/>
              <a:t>b</a:t>
            </a:r>
            <a:r>
              <a:rPr lang="en-US" sz="2400"/>
              <a:t> with associated score </a:t>
            </a:r>
            <a:r>
              <a:rPr lang="en-US" sz="2400" i="1" err="1"/>
              <a:t>v</a:t>
            </a:r>
            <a:r>
              <a:rPr lang="en-US" sz="2400" i="1" baseline="-25000" err="1"/>
              <a:t>b</a:t>
            </a:r>
            <a:r>
              <a:rPr lang="en-US" sz="2400"/>
              <a:t>, the expected number of people from group t in b who belong to the positive class should be a </a:t>
            </a:r>
            <a:r>
              <a:rPr lang="en-US" sz="2400" i="1" err="1"/>
              <a:t>v</a:t>
            </a:r>
            <a:r>
              <a:rPr lang="en-US" sz="2400" i="1" baseline="-25000" err="1"/>
              <a:t>b</a:t>
            </a:r>
            <a:r>
              <a:rPr lang="en-US" sz="2400"/>
              <a:t> fraction of the expected number of people from group t assigned to </a:t>
            </a:r>
            <a:r>
              <a:rPr lang="en-US" sz="2400" i="1"/>
              <a:t>b</a:t>
            </a:r>
          </a:p>
          <a:p>
            <a:r>
              <a:rPr lang="en-US" sz="2400" b="1"/>
              <a:t>Negative class Balance: </a:t>
            </a:r>
            <a:r>
              <a:rPr lang="en-US" sz="2400"/>
              <a:t>Requires that the average score assigned to people of across groups who belong to the negative class should be the same</a:t>
            </a:r>
          </a:p>
          <a:p>
            <a:r>
              <a:rPr lang="en-US" sz="2400" b="1"/>
              <a:t>Positive class Balance: </a:t>
            </a:r>
            <a:r>
              <a:rPr lang="en-US" sz="2400"/>
              <a:t>Requires that the average score assigned to people of across groups who belong to the negative class should be the same</a:t>
            </a:r>
          </a:p>
          <a:p>
            <a:r>
              <a:rPr lang="en-US" sz="2400" i="1"/>
              <a:t>Main Result: </a:t>
            </a:r>
            <a:r>
              <a:rPr lang="en-US" sz="2400"/>
              <a:t>It is not possible to satisfy all three conditions of calibration and fairness simultaneously</a:t>
            </a:r>
          </a:p>
          <a:p>
            <a:endParaRPr lang="en-US" sz="2400"/>
          </a:p>
        </p:txBody>
      </p:sp>
      <p:pic>
        <p:nvPicPr>
          <p:cNvPr id="4" name="Picture 3">
            <a:extLst>
              <a:ext uri="{FF2B5EF4-FFF2-40B4-BE49-F238E27FC236}">
                <a16:creationId xmlns:a16="http://schemas.microsoft.com/office/drawing/2014/main" id="{4CB577C5-6773-1345-81ED-2DCECCE2F464}"/>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AFF21F00-CFA1-884A-B806-0D22AE639E14}"/>
              </a:ext>
            </a:extLst>
          </p:cNvPr>
          <p:cNvSpPr txBox="1"/>
          <p:nvPr/>
        </p:nvSpPr>
        <p:spPr>
          <a:xfrm>
            <a:off x="9048997" y="6311900"/>
            <a:ext cx="2193677" cy="369332"/>
          </a:xfrm>
          <a:prstGeom prst="rect">
            <a:avLst/>
          </a:prstGeom>
          <a:noFill/>
        </p:spPr>
        <p:txBody>
          <a:bodyPr wrap="none" rtlCol="0">
            <a:spAutoFit/>
          </a:bodyPr>
          <a:lstStyle/>
          <a:p>
            <a:r>
              <a:rPr lang="en-US"/>
              <a:t>[Kleinberg et al 2016]</a:t>
            </a:r>
          </a:p>
        </p:txBody>
      </p:sp>
    </p:spTree>
    <p:extLst>
      <p:ext uri="{BB962C8B-B14F-4D97-AF65-F5344CB8AC3E}">
        <p14:creationId xmlns:p14="http://schemas.microsoft.com/office/powerpoint/2010/main" val="150163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44BC5-47C7-B948-9BD2-71F829221A99}"/>
              </a:ext>
            </a:extLst>
          </p:cNvPr>
          <p:cNvSpPr>
            <a:spLocks noGrp="1"/>
          </p:cNvSpPr>
          <p:nvPr>
            <p:ph type="title"/>
          </p:nvPr>
        </p:nvSpPr>
        <p:spPr/>
        <p:txBody>
          <a:bodyPr/>
          <a:lstStyle/>
          <a:p>
            <a:r>
              <a:rPr lang="en-US"/>
              <a:t>Deontic Justice &amp; Fairness in Healthcare ML</a:t>
            </a:r>
          </a:p>
        </p:txBody>
      </p:sp>
      <p:sp>
        <p:nvSpPr>
          <p:cNvPr id="3" name="Content Placeholder 2">
            <a:extLst>
              <a:ext uri="{FF2B5EF4-FFF2-40B4-BE49-F238E27FC236}">
                <a16:creationId xmlns:a16="http://schemas.microsoft.com/office/drawing/2014/main" id="{7FB68F31-F23C-4A4E-88F9-5C5120B12E37}"/>
              </a:ext>
            </a:extLst>
          </p:cNvPr>
          <p:cNvSpPr>
            <a:spLocks noGrp="1"/>
          </p:cNvSpPr>
          <p:nvPr>
            <p:ph idx="1"/>
          </p:nvPr>
        </p:nvSpPr>
        <p:spPr/>
        <p:txBody>
          <a:bodyPr>
            <a:normAutofit lnSpcReduction="10000"/>
          </a:bodyPr>
          <a:lstStyle/>
          <a:p>
            <a:r>
              <a:rPr lang="en-US" b="1"/>
              <a:t>Deontic Justice:</a:t>
            </a:r>
            <a:r>
              <a:rPr lang="en-US"/>
              <a:t> It is not just the state of affairs of unfairness that matters but also what were the conditions that led to that state of affairs [</a:t>
            </a:r>
            <a:r>
              <a:rPr lang="en-US" err="1"/>
              <a:t>Binns</a:t>
            </a:r>
            <a:r>
              <a:rPr lang="en-US"/>
              <a:t> 2018]</a:t>
            </a:r>
          </a:p>
          <a:p>
            <a:r>
              <a:rPr lang="en-US"/>
              <a:t>This however requires integrating a perspective from philosophy, history, economics, sociology etc. This becomes a non-trivial problem</a:t>
            </a:r>
          </a:p>
          <a:p>
            <a:r>
              <a:rPr lang="en-US"/>
              <a:t>Once identified, where should the locus of responsibility be; focus on improving outcomes</a:t>
            </a:r>
          </a:p>
          <a:p>
            <a:r>
              <a:rPr lang="en-US"/>
              <a:t>When is a particular mistreatment of a protected group worse than the mistreatment of the protected group</a:t>
            </a:r>
          </a:p>
          <a:p>
            <a:r>
              <a:rPr lang="en-US"/>
              <a:t>Modeling strongly coupled complex systems is hard!</a:t>
            </a:r>
          </a:p>
        </p:txBody>
      </p:sp>
      <p:pic>
        <p:nvPicPr>
          <p:cNvPr id="4" name="Picture 3">
            <a:extLst>
              <a:ext uri="{FF2B5EF4-FFF2-40B4-BE49-F238E27FC236}">
                <a16:creationId xmlns:a16="http://schemas.microsoft.com/office/drawing/2014/main" id="{1F310445-E028-7441-B4FF-A2E75E3ECF9B}"/>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595126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44BC5-47C7-B948-9BD2-71F829221A99}"/>
              </a:ext>
            </a:extLst>
          </p:cNvPr>
          <p:cNvSpPr>
            <a:spLocks noGrp="1"/>
          </p:cNvSpPr>
          <p:nvPr>
            <p:ph type="title"/>
          </p:nvPr>
        </p:nvSpPr>
        <p:spPr/>
        <p:txBody>
          <a:bodyPr/>
          <a:lstStyle/>
          <a:p>
            <a:r>
              <a:rPr lang="en-US"/>
              <a:t>Luck Egalitarianism &amp; Fairness in Healthcare</a:t>
            </a:r>
          </a:p>
        </p:txBody>
      </p:sp>
      <p:sp>
        <p:nvSpPr>
          <p:cNvPr id="3" name="Content Placeholder 2">
            <a:extLst>
              <a:ext uri="{FF2B5EF4-FFF2-40B4-BE49-F238E27FC236}">
                <a16:creationId xmlns:a16="http://schemas.microsoft.com/office/drawing/2014/main" id="{7FB68F31-F23C-4A4E-88F9-5C5120B12E37}"/>
              </a:ext>
            </a:extLst>
          </p:cNvPr>
          <p:cNvSpPr>
            <a:spLocks noGrp="1"/>
          </p:cNvSpPr>
          <p:nvPr>
            <p:ph idx="1"/>
          </p:nvPr>
        </p:nvSpPr>
        <p:spPr/>
        <p:txBody>
          <a:bodyPr/>
          <a:lstStyle/>
          <a:p>
            <a:r>
              <a:rPr lang="en-US"/>
              <a:t>What type of inequalities are acceptable?</a:t>
            </a:r>
          </a:p>
          <a:p>
            <a:r>
              <a:rPr lang="en-US" b="1"/>
              <a:t>Luck Egalitarianism: </a:t>
            </a:r>
            <a:r>
              <a:rPr lang="en-US"/>
              <a:t>Allow inequality in cases which result from people’s efforts and risk taking and do not allow it in cases where it is because of brute luck (skin color, born with debilitating health condition) [Arneson 1989]</a:t>
            </a:r>
          </a:p>
          <a:p>
            <a:r>
              <a:rPr lang="en-US" b="1"/>
              <a:t>Coupled nature of social units: </a:t>
            </a:r>
            <a:r>
              <a:rPr lang="en-US"/>
              <a:t>People choices may be limited because they choose to take of sick, elderly, young family members</a:t>
            </a:r>
          </a:p>
          <a:p>
            <a:r>
              <a:rPr lang="en-US"/>
              <a:t>Free choice are not always free; need to audit systems to determine how stakeholders are being affected?</a:t>
            </a:r>
          </a:p>
        </p:txBody>
      </p:sp>
      <p:pic>
        <p:nvPicPr>
          <p:cNvPr id="4" name="Picture 3">
            <a:extLst>
              <a:ext uri="{FF2B5EF4-FFF2-40B4-BE49-F238E27FC236}">
                <a16:creationId xmlns:a16="http://schemas.microsoft.com/office/drawing/2014/main" id="{1F310445-E028-7441-B4FF-A2E75E3ECF9B}"/>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997991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1F31E-CC2D-F343-AAE4-D1DE1917EE93}"/>
              </a:ext>
            </a:extLst>
          </p:cNvPr>
          <p:cNvSpPr>
            <a:spLocks noGrp="1"/>
          </p:cNvSpPr>
          <p:nvPr>
            <p:ph type="title"/>
          </p:nvPr>
        </p:nvSpPr>
        <p:spPr>
          <a:xfrm>
            <a:off x="92075" y="693230"/>
            <a:ext cx="6081032" cy="5413248"/>
          </a:xfrm>
        </p:spPr>
        <p:txBody>
          <a:bodyPr vert="horz" lIns="91440" tIns="45720" rIns="91440" bIns="45720" rtlCol="0" anchor="ctr">
            <a:normAutofit/>
          </a:bodyPr>
          <a:lstStyle/>
          <a:p>
            <a:pPr algn="ctr"/>
            <a:r>
              <a:rPr lang="en-US" sz="5200">
                <a:solidFill>
                  <a:schemeClr val="bg1"/>
                </a:solidFill>
              </a:rPr>
              <a:t>Representational Fairness </a:t>
            </a:r>
            <a:endParaRPr lang="en-US" sz="5200" kern="1200">
              <a:solidFill>
                <a:schemeClr val="bg1"/>
              </a:solidFill>
              <a:latin typeface="+mj-lt"/>
              <a:cs typeface="Calibri Light"/>
            </a:endParaRPr>
          </a:p>
        </p:txBody>
      </p:sp>
      <p:sp>
        <p:nvSpPr>
          <p:cNvPr id="3" name="Rectangle 2">
            <a:extLst>
              <a:ext uri="{FF2B5EF4-FFF2-40B4-BE49-F238E27FC236}">
                <a16:creationId xmlns:a16="http://schemas.microsoft.com/office/drawing/2014/main" id="{26CC35AF-BEAB-7B42-BC1D-D10084443E0D}"/>
              </a:ext>
            </a:extLst>
          </p:cNvPr>
          <p:cNvSpPr/>
          <p:nvPr/>
        </p:nvSpPr>
        <p:spPr>
          <a:xfrm>
            <a:off x="6259513" y="844042"/>
            <a:ext cx="5594349" cy="5841873"/>
          </a:xfrm>
          <a:prstGeom prst="rect">
            <a:avLst/>
          </a:prstGeom>
        </p:spPr>
        <p:txBody>
          <a:bodyPr vert="horz" lIns="91440" tIns="45720" rIns="91440" bIns="45720" rtlCol="0" anchor="t">
            <a:normAutofit/>
          </a:bodyPr>
          <a:lstStyle/>
          <a:p>
            <a:pPr marL="400050" indent="-342900">
              <a:lnSpc>
                <a:spcPct val="90000"/>
              </a:lnSpc>
              <a:spcAft>
                <a:spcPts val="600"/>
              </a:spcAft>
              <a:buFont typeface="Arial" panose="020B0604020202020204" pitchFamily="34" charset="0"/>
              <a:buChar char="•"/>
            </a:pPr>
            <a:r>
              <a:rPr lang="en-US" sz="2400" b="1" i="1">
                <a:ea typeface="+mn-lt"/>
                <a:cs typeface="+mn-lt"/>
              </a:rPr>
              <a:t>Distributive vs representative harms</a:t>
            </a:r>
            <a:endParaRPr lang="en-US" sz="2400">
              <a:ea typeface="+mn-lt"/>
              <a:cs typeface="+mn-lt"/>
            </a:endParaRP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ea typeface="+mn-lt"/>
                <a:cs typeface="+mn-lt"/>
              </a:rPr>
              <a:t>stereotyping – the tendency to assign characteristics to all members of a group based on stereotypical features shared by a few [Abassi 2019] </a:t>
            </a:r>
            <a:endParaRPr lang="en-US" sz="2400" err="1">
              <a:ea typeface="+mn-lt"/>
              <a:cs typeface="+mn-lt"/>
            </a:endParaRPr>
          </a:p>
          <a:p>
            <a:pPr marL="285750" indent="-228600">
              <a:lnSpc>
                <a:spcPct val="90000"/>
              </a:lnSpc>
              <a:spcAft>
                <a:spcPts val="600"/>
              </a:spcAft>
              <a:buFont typeface="Arial" panose="020B0604020202020204" pitchFamily="34" charset="0"/>
              <a:buChar char="•"/>
            </a:pPr>
            <a:endParaRPr lang="en-US" sz="2400">
              <a:ea typeface="+mn-lt"/>
              <a:cs typeface="+mn-lt"/>
            </a:endParaRPr>
          </a:p>
          <a:p>
            <a:pPr marL="285750" indent="-228600">
              <a:lnSpc>
                <a:spcPct val="90000"/>
              </a:lnSpc>
              <a:spcAft>
                <a:spcPts val="600"/>
              </a:spcAft>
              <a:buFont typeface="Arial" panose="020B0604020202020204" pitchFamily="34" charset="0"/>
              <a:buChar char="•"/>
            </a:pPr>
            <a:endParaRPr lang="en-US" sz="2400">
              <a:ea typeface="+mn-lt"/>
              <a:cs typeface="+mn-lt"/>
            </a:endParaRPr>
          </a:p>
          <a:p>
            <a:pPr marL="285750" indent="-228600">
              <a:lnSpc>
                <a:spcPct val="90000"/>
              </a:lnSpc>
              <a:spcAft>
                <a:spcPts val="600"/>
              </a:spcAft>
              <a:buFont typeface="Arial" panose="020B0604020202020204" pitchFamily="34" charset="0"/>
              <a:buChar char="•"/>
            </a:pPr>
            <a:endParaRPr lang="en-US" sz="2400">
              <a:ea typeface="+mn-lt"/>
              <a:cs typeface="+mn-lt"/>
            </a:endParaRPr>
          </a:p>
          <a:p>
            <a:pPr marL="285750" indent="-228600">
              <a:lnSpc>
                <a:spcPct val="90000"/>
              </a:lnSpc>
              <a:spcAft>
                <a:spcPts val="600"/>
              </a:spcAft>
              <a:buFont typeface="Arial" panose="020B0604020202020204" pitchFamily="34" charset="0"/>
              <a:buChar char="•"/>
            </a:pPr>
            <a:endParaRPr lang="en-US" sz="2400">
              <a:ea typeface="+mn-lt"/>
              <a:cs typeface="+mn-lt"/>
            </a:endParaRPr>
          </a:p>
          <a:p>
            <a:pPr marL="285750" indent="-228600">
              <a:lnSpc>
                <a:spcPct val="90000"/>
              </a:lnSpc>
              <a:spcAft>
                <a:spcPts val="600"/>
              </a:spcAft>
              <a:buFont typeface="Arial" panose="020B0604020202020204" pitchFamily="34" charset="0"/>
              <a:buChar char="•"/>
            </a:pPr>
            <a:endParaRPr lang="en-US" sz="2400">
              <a:ea typeface="+mn-lt"/>
              <a:cs typeface="+mn-lt"/>
            </a:endParaRPr>
          </a:p>
          <a:p>
            <a:pPr marL="400050" indent="-342900">
              <a:lnSpc>
                <a:spcPct val="90000"/>
              </a:lnSpc>
              <a:spcAft>
                <a:spcPts val="600"/>
              </a:spcAft>
              <a:buFont typeface="Arial" panose="020B0604020202020204" pitchFamily="34" charset="0"/>
              <a:buChar char="•"/>
            </a:pPr>
            <a:r>
              <a:rPr lang="en-US" sz="2400">
                <a:ea typeface="+mn-lt"/>
                <a:cs typeface="+mn-lt"/>
              </a:rPr>
              <a:t>Such notions of representational fairness capture many of the most high-profile controversial examples of algorithmic bias  [Binns 2018]</a:t>
            </a:r>
          </a:p>
          <a:p>
            <a:pPr marL="285750" indent="-228600">
              <a:lnSpc>
                <a:spcPct val="90000"/>
              </a:lnSpc>
              <a:spcAft>
                <a:spcPts val="600"/>
              </a:spcAft>
              <a:buFont typeface="Arial" panose="020B0604020202020204" pitchFamily="34" charset="0"/>
              <a:buChar char="•"/>
            </a:pPr>
            <a:endParaRPr lang="en-US" sz="2400" i="1">
              <a:cs typeface="Calibri"/>
            </a:endParaRPr>
          </a:p>
          <a:p>
            <a:pPr indent="-228600">
              <a:lnSpc>
                <a:spcPct val="90000"/>
              </a:lnSpc>
              <a:spcAft>
                <a:spcPts val="600"/>
              </a:spcAft>
              <a:buFont typeface="Arial" panose="020B0604020202020204" pitchFamily="34" charset="0"/>
              <a:buChar char="•"/>
            </a:pPr>
            <a:endParaRPr lang="en-US" sz="2400"/>
          </a:p>
        </p:txBody>
      </p:sp>
      <p:pic>
        <p:nvPicPr>
          <p:cNvPr id="5" name="Picture 4" descr="A picture containing drawing&#10;&#10;Description automatically generated">
            <a:extLst>
              <a:ext uri="{FF2B5EF4-FFF2-40B4-BE49-F238E27FC236}">
                <a16:creationId xmlns:a16="http://schemas.microsoft.com/office/drawing/2014/main" id="{8D819672-1920-46EA-BE2A-09518D3E84C2}"/>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272B2FB9-B121-48ED-BDCC-E3F839A4A404}"/>
              </a:ext>
            </a:extLst>
          </p:cNvPr>
          <p:cNvPicPr>
            <a:picLocks noChangeAspect="1"/>
          </p:cNvPicPr>
          <p:nvPr/>
        </p:nvPicPr>
        <p:blipFill rotWithShape="1">
          <a:blip r:embed="rId4"/>
          <a:srcRect t="23077" r="-187" b="385"/>
          <a:stretch/>
        </p:blipFill>
        <p:spPr>
          <a:xfrm>
            <a:off x="6923087" y="3347186"/>
            <a:ext cx="4259275" cy="1577223"/>
          </a:xfrm>
          <a:prstGeom prst="rect">
            <a:avLst/>
          </a:prstGeom>
          <a:ln>
            <a:solidFill>
              <a:schemeClr val="tx1"/>
            </a:solidFill>
          </a:ln>
        </p:spPr>
      </p:pic>
    </p:spTree>
    <p:extLst>
      <p:ext uri="{BB962C8B-B14F-4D97-AF65-F5344CB8AC3E}">
        <p14:creationId xmlns:p14="http://schemas.microsoft.com/office/powerpoint/2010/main" val="404161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1425-02D2-534A-9AA5-007397A3D28B}"/>
              </a:ext>
            </a:extLst>
          </p:cNvPr>
          <p:cNvSpPr>
            <a:spLocks noGrp="1"/>
          </p:cNvSpPr>
          <p:nvPr>
            <p:ph type="title"/>
          </p:nvPr>
        </p:nvSpPr>
        <p:spPr/>
        <p:txBody>
          <a:bodyPr/>
          <a:lstStyle/>
          <a:p>
            <a:r>
              <a:rPr lang="en-US" dirty="0"/>
              <a:t>Elements of Ethical ML in Healthcare</a:t>
            </a:r>
          </a:p>
        </p:txBody>
      </p:sp>
      <p:sp>
        <p:nvSpPr>
          <p:cNvPr id="11" name="Rectangle 10">
            <a:extLst>
              <a:ext uri="{FF2B5EF4-FFF2-40B4-BE49-F238E27FC236}">
                <a16:creationId xmlns:a16="http://schemas.microsoft.com/office/drawing/2014/main" id="{27BFCAD1-209E-664C-8A09-C880FAD42A7C}"/>
              </a:ext>
            </a:extLst>
          </p:cNvPr>
          <p:cNvSpPr/>
          <p:nvPr/>
        </p:nvSpPr>
        <p:spPr>
          <a:xfrm>
            <a:off x="1063839" y="3866662"/>
            <a:ext cx="1656569" cy="646331"/>
          </a:xfrm>
          <a:prstGeom prst="rect">
            <a:avLst/>
          </a:prstGeom>
        </p:spPr>
        <p:txBody>
          <a:bodyPr wrap="square">
            <a:spAutoFit/>
          </a:bodyPr>
          <a:lstStyle/>
          <a:p>
            <a:pPr algn="ctr"/>
            <a:r>
              <a:rPr lang="en-US"/>
              <a:t>Explainability  &amp; Transparency</a:t>
            </a:r>
          </a:p>
        </p:txBody>
      </p:sp>
      <p:sp>
        <p:nvSpPr>
          <p:cNvPr id="14" name="Rectangle 13">
            <a:extLst>
              <a:ext uri="{FF2B5EF4-FFF2-40B4-BE49-F238E27FC236}">
                <a16:creationId xmlns:a16="http://schemas.microsoft.com/office/drawing/2014/main" id="{06586B5E-2E7D-3A41-8934-6E271E9FE582}"/>
              </a:ext>
            </a:extLst>
          </p:cNvPr>
          <p:cNvSpPr/>
          <p:nvPr/>
        </p:nvSpPr>
        <p:spPr>
          <a:xfrm>
            <a:off x="4090992" y="3857165"/>
            <a:ext cx="1431625" cy="646331"/>
          </a:xfrm>
          <a:prstGeom prst="rect">
            <a:avLst/>
          </a:prstGeom>
        </p:spPr>
        <p:txBody>
          <a:bodyPr wrap="square">
            <a:spAutoFit/>
          </a:bodyPr>
          <a:lstStyle/>
          <a:p>
            <a:pPr algn="ctr"/>
            <a:r>
              <a:rPr lang="en-US"/>
              <a:t>Fairness &amp;</a:t>
            </a:r>
          </a:p>
          <a:p>
            <a:pPr algn="ctr"/>
            <a:r>
              <a:rPr lang="en-US"/>
              <a:t>Unbiased</a:t>
            </a:r>
          </a:p>
        </p:txBody>
      </p:sp>
      <p:sp>
        <p:nvSpPr>
          <p:cNvPr id="15" name="Rectangle 14">
            <a:extLst>
              <a:ext uri="{FF2B5EF4-FFF2-40B4-BE49-F238E27FC236}">
                <a16:creationId xmlns:a16="http://schemas.microsoft.com/office/drawing/2014/main" id="{F7E41BEF-90C1-3540-971B-DAB7574186BF}"/>
              </a:ext>
            </a:extLst>
          </p:cNvPr>
          <p:cNvSpPr/>
          <p:nvPr/>
        </p:nvSpPr>
        <p:spPr>
          <a:xfrm>
            <a:off x="7071536" y="3993907"/>
            <a:ext cx="1251368" cy="369332"/>
          </a:xfrm>
          <a:prstGeom prst="rect">
            <a:avLst/>
          </a:prstGeom>
        </p:spPr>
        <p:txBody>
          <a:bodyPr wrap="none">
            <a:spAutoFit/>
          </a:bodyPr>
          <a:lstStyle/>
          <a:p>
            <a:r>
              <a:rPr lang="en-US"/>
              <a:t>Robustness</a:t>
            </a:r>
          </a:p>
        </p:txBody>
      </p:sp>
      <p:sp>
        <p:nvSpPr>
          <p:cNvPr id="18" name="Rectangle 17">
            <a:extLst>
              <a:ext uri="{FF2B5EF4-FFF2-40B4-BE49-F238E27FC236}">
                <a16:creationId xmlns:a16="http://schemas.microsoft.com/office/drawing/2014/main" id="{1CE0718E-5671-064B-BE51-E0D9670B225B}"/>
              </a:ext>
            </a:extLst>
          </p:cNvPr>
          <p:cNvSpPr/>
          <p:nvPr/>
        </p:nvSpPr>
        <p:spPr>
          <a:xfrm>
            <a:off x="9700548" y="3867303"/>
            <a:ext cx="1112612" cy="646331"/>
          </a:xfrm>
          <a:prstGeom prst="rect">
            <a:avLst/>
          </a:prstGeom>
        </p:spPr>
        <p:txBody>
          <a:bodyPr wrap="none">
            <a:spAutoFit/>
          </a:bodyPr>
          <a:lstStyle/>
          <a:p>
            <a:pPr algn="ctr"/>
            <a:r>
              <a:rPr lang="en-US"/>
              <a:t>Privacy &amp; </a:t>
            </a:r>
            <a:br>
              <a:rPr lang="en-US"/>
            </a:br>
            <a:r>
              <a:rPr lang="en-US"/>
              <a:t>Security</a:t>
            </a:r>
          </a:p>
        </p:txBody>
      </p:sp>
      <p:pic>
        <p:nvPicPr>
          <p:cNvPr id="26" name="Picture 25" descr="A close up of a logo&#10;&#10;Description automatically generated">
            <a:extLst>
              <a:ext uri="{FF2B5EF4-FFF2-40B4-BE49-F238E27FC236}">
                <a16:creationId xmlns:a16="http://schemas.microsoft.com/office/drawing/2014/main" id="{BF4E4F4B-A2A9-8541-AF16-095ABDCAC3AE}"/>
              </a:ext>
            </a:extLst>
          </p:cNvPr>
          <p:cNvPicPr>
            <a:picLocks noChangeAspect="1"/>
          </p:cNvPicPr>
          <p:nvPr/>
        </p:nvPicPr>
        <p:blipFill>
          <a:blip r:embed="rId3"/>
          <a:stretch>
            <a:fillRect/>
          </a:stretch>
        </p:blipFill>
        <p:spPr>
          <a:xfrm>
            <a:off x="9342454" y="1843269"/>
            <a:ext cx="1828800" cy="1828800"/>
          </a:xfrm>
          <a:prstGeom prst="rect">
            <a:avLst/>
          </a:prstGeom>
        </p:spPr>
      </p:pic>
      <p:pic>
        <p:nvPicPr>
          <p:cNvPr id="28" name="Picture 27" descr="A close up of a logo&#10;&#10;Description automatically generated">
            <a:extLst>
              <a:ext uri="{FF2B5EF4-FFF2-40B4-BE49-F238E27FC236}">
                <a16:creationId xmlns:a16="http://schemas.microsoft.com/office/drawing/2014/main" id="{98E452D7-0634-9D44-87FC-C7FED1543356}"/>
              </a:ext>
            </a:extLst>
          </p:cNvPr>
          <p:cNvPicPr>
            <a:picLocks noChangeAspect="1"/>
          </p:cNvPicPr>
          <p:nvPr/>
        </p:nvPicPr>
        <p:blipFill>
          <a:blip r:embed="rId4"/>
          <a:stretch>
            <a:fillRect/>
          </a:stretch>
        </p:blipFill>
        <p:spPr>
          <a:xfrm>
            <a:off x="6782820" y="1843269"/>
            <a:ext cx="1828800" cy="1828800"/>
          </a:xfrm>
          <a:prstGeom prst="rect">
            <a:avLst/>
          </a:prstGeom>
        </p:spPr>
      </p:pic>
      <p:pic>
        <p:nvPicPr>
          <p:cNvPr id="30" name="Picture 29" descr="A close up of a logo&#10;&#10;Description automatically generated">
            <a:extLst>
              <a:ext uri="{FF2B5EF4-FFF2-40B4-BE49-F238E27FC236}">
                <a16:creationId xmlns:a16="http://schemas.microsoft.com/office/drawing/2014/main" id="{1172C555-7C1B-A34E-AF25-C6EDD94BDDEA}"/>
              </a:ext>
            </a:extLst>
          </p:cNvPr>
          <p:cNvPicPr>
            <a:picLocks noChangeAspect="1"/>
          </p:cNvPicPr>
          <p:nvPr/>
        </p:nvPicPr>
        <p:blipFill>
          <a:blip r:embed="rId5"/>
          <a:stretch>
            <a:fillRect/>
          </a:stretch>
        </p:blipFill>
        <p:spPr>
          <a:xfrm>
            <a:off x="3693817" y="1843269"/>
            <a:ext cx="1828800" cy="1828800"/>
          </a:xfrm>
          <a:prstGeom prst="rect">
            <a:avLst/>
          </a:prstGeom>
        </p:spPr>
      </p:pic>
      <p:pic>
        <p:nvPicPr>
          <p:cNvPr id="32" name="Picture 31" descr="A close up of a logo&#10;&#10;Description automatically generated">
            <a:extLst>
              <a:ext uri="{FF2B5EF4-FFF2-40B4-BE49-F238E27FC236}">
                <a16:creationId xmlns:a16="http://schemas.microsoft.com/office/drawing/2014/main" id="{98E03FF6-155E-804F-AF9D-C4D732E42983}"/>
              </a:ext>
            </a:extLst>
          </p:cNvPr>
          <p:cNvPicPr>
            <a:picLocks noChangeAspect="1"/>
          </p:cNvPicPr>
          <p:nvPr/>
        </p:nvPicPr>
        <p:blipFill>
          <a:blip r:embed="rId6"/>
          <a:stretch>
            <a:fillRect/>
          </a:stretch>
        </p:blipFill>
        <p:spPr>
          <a:xfrm>
            <a:off x="838200" y="1843269"/>
            <a:ext cx="1828800" cy="1828800"/>
          </a:xfrm>
          <a:prstGeom prst="rect">
            <a:avLst/>
          </a:prstGeom>
        </p:spPr>
      </p:pic>
      <p:pic>
        <p:nvPicPr>
          <p:cNvPr id="34" name="Picture 33" descr="A close up of a logo&#10;&#10;Description automatically generated">
            <a:extLst>
              <a:ext uri="{FF2B5EF4-FFF2-40B4-BE49-F238E27FC236}">
                <a16:creationId xmlns:a16="http://schemas.microsoft.com/office/drawing/2014/main" id="{71BE22B7-7658-DB4E-897A-994C88D13F0C}"/>
              </a:ext>
            </a:extLst>
          </p:cNvPr>
          <p:cNvPicPr>
            <a:picLocks noChangeAspect="1"/>
          </p:cNvPicPr>
          <p:nvPr/>
        </p:nvPicPr>
        <p:blipFill rotWithShape="1">
          <a:blip r:embed="rId7"/>
          <a:srcRect l="22305" r="14753"/>
          <a:stretch/>
        </p:blipFill>
        <p:spPr>
          <a:xfrm>
            <a:off x="3655714" y="5144276"/>
            <a:ext cx="2302179" cy="940526"/>
          </a:xfrm>
          <a:prstGeom prst="rect">
            <a:avLst/>
          </a:prstGeom>
        </p:spPr>
      </p:pic>
      <p:grpSp>
        <p:nvGrpSpPr>
          <p:cNvPr id="39" name="Group 38">
            <a:extLst>
              <a:ext uri="{FF2B5EF4-FFF2-40B4-BE49-F238E27FC236}">
                <a16:creationId xmlns:a16="http://schemas.microsoft.com/office/drawing/2014/main" id="{F291C161-908E-BF41-B6B2-C5B1703626A2}"/>
              </a:ext>
            </a:extLst>
          </p:cNvPr>
          <p:cNvGrpSpPr/>
          <p:nvPr/>
        </p:nvGrpSpPr>
        <p:grpSpPr>
          <a:xfrm>
            <a:off x="977723" y="5144276"/>
            <a:ext cx="1828800" cy="852959"/>
            <a:chOff x="977723" y="5085058"/>
            <a:chExt cx="1828800" cy="852959"/>
          </a:xfrm>
        </p:grpSpPr>
        <p:pic>
          <p:nvPicPr>
            <p:cNvPr id="36" name="Picture 35" descr="A close up of a logo&#10;&#10;Description automatically generated">
              <a:extLst>
                <a:ext uri="{FF2B5EF4-FFF2-40B4-BE49-F238E27FC236}">
                  <a16:creationId xmlns:a16="http://schemas.microsoft.com/office/drawing/2014/main" id="{27EE3D1A-0A46-AA48-954D-A50168BBF10B}"/>
                </a:ext>
              </a:extLst>
            </p:cNvPr>
            <p:cNvPicPr>
              <a:picLocks noChangeAspect="1"/>
            </p:cNvPicPr>
            <p:nvPr/>
          </p:nvPicPr>
          <p:blipFill rotWithShape="1">
            <a:blip r:embed="rId8"/>
            <a:srcRect b="14702"/>
            <a:stretch/>
          </p:blipFill>
          <p:spPr>
            <a:xfrm>
              <a:off x="977723" y="5085058"/>
              <a:ext cx="1828800" cy="852755"/>
            </a:xfrm>
            <a:prstGeom prst="rect">
              <a:avLst/>
            </a:prstGeom>
          </p:spPr>
        </p:pic>
        <p:sp>
          <p:nvSpPr>
            <p:cNvPr id="37" name="Rectangle 36">
              <a:extLst>
                <a:ext uri="{FF2B5EF4-FFF2-40B4-BE49-F238E27FC236}">
                  <a16:creationId xmlns:a16="http://schemas.microsoft.com/office/drawing/2014/main" id="{683FE749-4EA3-D542-BF53-179AFAA87A00}"/>
                </a:ext>
              </a:extLst>
            </p:cNvPr>
            <p:cNvSpPr/>
            <p:nvPr/>
          </p:nvSpPr>
          <p:spPr>
            <a:xfrm>
              <a:off x="2199993" y="5690104"/>
              <a:ext cx="565842" cy="247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BCB4B1-77F0-184B-97C2-9CF52A101C34}"/>
                </a:ext>
              </a:extLst>
            </p:cNvPr>
            <p:cNvSpPr/>
            <p:nvPr/>
          </p:nvSpPr>
          <p:spPr>
            <a:xfrm>
              <a:off x="1634151" y="5892298"/>
              <a:ext cx="5658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841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9A86-4E94-5349-90E8-4E3FA14F2E6D}"/>
              </a:ext>
            </a:extLst>
          </p:cNvPr>
          <p:cNvSpPr>
            <a:spLocks noGrp="1"/>
          </p:cNvSpPr>
          <p:nvPr>
            <p:ph type="title"/>
          </p:nvPr>
        </p:nvSpPr>
        <p:spPr>
          <a:xfrm>
            <a:off x="648929" y="629266"/>
            <a:ext cx="3505495" cy="1622321"/>
          </a:xfrm>
        </p:spPr>
        <p:txBody>
          <a:bodyPr>
            <a:normAutofit/>
          </a:bodyPr>
          <a:lstStyle/>
          <a:p>
            <a:r>
              <a:rPr lang="en-US" sz="3700"/>
              <a:t>A Lifecycle view of Inequity</a:t>
            </a:r>
            <a:endParaRPr lang="en-US" sz="3700">
              <a:cs typeface="Calibri Light"/>
            </a:endParaRPr>
          </a:p>
        </p:txBody>
      </p:sp>
      <p:sp>
        <p:nvSpPr>
          <p:cNvPr id="3" name="Content Placeholder 2">
            <a:extLst>
              <a:ext uri="{FF2B5EF4-FFF2-40B4-BE49-F238E27FC236}">
                <a16:creationId xmlns:a16="http://schemas.microsoft.com/office/drawing/2014/main" id="{DE6915D8-CEA0-1B41-AF03-A611498D148F}"/>
              </a:ext>
            </a:extLst>
          </p:cNvPr>
          <p:cNvSpPr>
            <a:spLocks noGrp="1"/>
          </p:cNvSpPr>
          <p:nvPr>
            <p:ph idx="1"/>
          </p:nvPr>
        </p:nvSpPr>
        <p:spPr>
          <a:xfrm>
            <a:off x="648931" y="2438400"/>
            <a:ext cx="3505494" cy="3785419"/>
          </a:xfrm>
        </p:spPr>
        <p:txBody>
          <a:bodyPr vert="horz" lIns="91440" tIns="45720" rIns="91440" bIns="45720" rtlCol="0" anchor="t">
            <a:normAutofit/>
          </a:bodyPr>
          <a:lstStyle/>
          <a:p>
            <a:r>
              <a:rPr lang="en-US" sz="2000"/>
              <a:t>What is the cumulative effect of the discrimination faced by a person over the course of a lifetime?</a:t>
            </a:r>
          </a:p>
          <a:p>
            <a:endParaRPr lang="en-US" sz="2000"/>
          </a:p>
          <a:p>
            <a:r>
              <a:rPr lang="en-US" sz="2000">
                <a:cs typeface="Calibri"/>
              </a:rPr>
              <a:t>What are the physiologic effects of chronic stressors related to </a:t>
            </a:r>
            <a:r>
              <a:rPr lang="en-US" sz="2000" err="1">
                <a:cs typeface="Calibri"/>
              </a:rPr>
              <a:t>disequity</a:t>
            </a:r>
            <a:r>
              <a:rPr lang="en-US" sz="2000">
                <a:cs typeface="Calibri"/>
              </a:rPr>
              <a:t>?</a:t>
            </a:r>
          </a:p>
        </p:txBody>
      </p:sp>
      <p:sp>
        <p:nvSpPr>
          <p:cNvPr id="15" name="Rectangle 1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text&#10;&#10;Description automatically generated">
            <a:extLst>
              <a:ext uri="{FF2B5EF4-FFF2-40B4-BE49-F238E27FC236}">
                <a16:creationId xmlns:a16="http://schemas.microsoft.com/office/drawing/2014/main" id="{C8A3D1B1-3D2B-4E72-876E-5AA62C8FC7D5}"/>
              </a:ext>
            </a:extLst>
          </p:cNvPr>
          <p:cNvPicPr>
            <a:picLocks noChangeAspect="1"/>
          </p:cNvPicPr>
          <p:nvPr/>
        </p:nvPicPr>
        <p:blipFill rotWithShape="1">
          <a:blip r:embed="rId3"/>
          <a:srcRect r="2" b="602"/>
          <a:stretch/>
        </p:blipFill>
        <p:spPr>
          <a:xfrm>
            <a:off x="5405862" y="1340731"/>
            <a:ext cx="6019331" cy="4173291"/>
          </a:xfrm>
          <a:prstGeom prst="rect">
            <a:avLst/>
          </a:prstGeom>
          <a:effectLst/>
        </p:spPr>
      </p:pic>
      <p:sp>
        <p:nvSpPr>
          <p:cNvPr id="6" name="TextBox 5">
            <a:extLst>
              <a:ext uri="{FF2B5EF4-FFF2-40B4-BE49-F238E27FC236}">
                <a16:creationId xmlns:a16="http://schemas.microsoft.com/office/drawing/2014/main" id="{A6EBA7AC-7FD3-4A53-8617-89F71F6468D9}"/>
              </a:ext>
            </a:extLst>
          </p:cNvPr>
          <p:cNvSpPr txBox="1"/>
          <p:nvPr/>
        </p:nvSpPr>
        <p:spPr>
          <a:xfrm>
            <a:off x="5358237" y="5699943"/>
            <a:ext cx="6019331" cy="417329"/>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[Mauss et al. 2015]</a:t>
            </a:r>
          </a:p>
        </p:txBody>
      </p:sp>
      <p:pic>
        <p:nvPicPr>
          <p:cNvPr id="8" name="Picture 8" descr="A picture containing drawing&#10;&#10;Description automatically generated">
            <a:extLst>
              <a:ext uri="{FF2B5EF4-FFF2-40B4-BE49-F238E27FC236}">
                <a16:creationId xmlns:a16="http://schemas.microsoft.com/office/drawing/2014/main" id="{8AB42C24-2705-4D61-B1F8-9800010E4EFD}"/>
              </a:ext>
            </a:extLst>
          </p:cNvPr>
          <p:cNvPicPr>
            <a:picLocks noChangeAspect="1"/>
          </p:cNvPicPr>
          <p:nvPr/>
        </p:nvPicPr>
        <p:blipFill>
          <a:blip r:embed="rId4"/>
          <a:stretch>
            <a:fillRect/>
          </a:stretch>
        </p:blipFill>
        <p:spPr>
          <a:xfrm>
            <a:off x="11572875" y="23813"/>
            <a:ext cx="571500" cy="571500"/>
          </a:xfrm>
          <a:prstGeom prst="rect">
            <a:avLst/>
          </a:prstGeom>
        </p:spPr>
      </p:pic>
    </p:spTree>
    <p:extLst>
      <p:ext uri="{BB962C8B-B14F-4D97-AF65-F5344CB8AC3E}">
        <p14:creationId xmlns:p14="http://schemas.microsoft.com/office/powerpoint/2010/main" val="3666259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1F31E-CC2D-F343-AAE4-D1DE1917EE93}"/>
              </a:ext>
            </a:extLst>
          </p:cNvPr>
          <p:cNvSpPr>
            <a:spLocks noGrp="1"/>
          </p:cNvSpPr>
          <p:nvPr>
            <p:ph type="title"/>
          </p:nvPr>
        </p:nvSpPr>
        <p:spPr>
          <a:xfrm>
            <a:off x="92075" y="693230"/>
            <a:ext cx="6081032" cy="5413248"/>
          </a:xfrm>
        </p:spPr>
        <p:txBody>
          <a:bodyPr vert="horz" lIns="91440" tIns="45720" rIns="91440" bIns="45720" rtlCol="0" anchor="ctr">
            <a:normAutofit/>
          </a:bodyPr>
          <a:lstStyle/>
          <a:p>
            <a:pPr algn="ctr"/>
            <a:r>
              <a:rPr lang="en-US" sz="5200">
                <a:solidFill>
                  <a:schemeClr val="bg1"/>
                </a:solidFill>
              </a:rPr>
              <a:t>Tensions between disparate treatment and disparate impact </a:t>
            </a:r>
            <a:endParaRPr lang="en-US" sz="5200" kern="1200">
              <a:solidFill>
                <a:schemeClr val="bg1"/>
              </a:solidFill>
              <a:latin typeface="+mj-lt"/>
              <a:cs typeface="Calibri Light"/>
            </a:endParaRPr>
          </a:p>
        </p:txBody>
      </p:sp>
      <p:sp>
        <p:nvSpPr>
          <p:cNvPr id="3" name="Rectangle 2">
            <a:extLst>
              <a:ext uri="{FF2B5EF4-FFF2-40B4-BE49-F238E27FC236}">
                <a16:creationId xmlns:a16="http://schemas.microsoft.com/office/drawing/2014/main" id="{26CC35AF-BEAB-7B42-BC1D-D10084443E0D}"/>
              </a:ext>
            </a:extLst>
          </p:cNvPr>
          <p:cNvSpPr/>
          <p:nvPr/>
        </p:nvSpPr>
        <p:spPr>
          <a:xfrm>
            <a:off x="6172200" y="264604"/>
            <a:ext cx="5594349" cy="5841873"/>
          </a:xfrm>
          <a:prstGeom prst="rect">
            <a:avLst/>
          </a:prstGeom>
        </p:spPr>
        <p:txBody>
          <a:bodyPr vert="horz" lIns="91440" tIns="45720" rIns="91440" bIns="45720" rtlCol="0" anchor="t">
            <a:normAutofit/>
          </a:bodyPr>
          <a:lstStyle/>
          <a:p>
            <a:pPr marL="57150">
              <a:lnSpc>
                <a:spcPct val="90000"/>
              </a:lnSpc>
              <a:spcAft>
                <a:spcPts val="600"/>
              </a:spcAft>
            </a:pPr>
            <a:endParaRPr lang="en-US" sz="2400" b="1" i="1">
              <a:highlight>
                <a:srgbClr val="FFFF00"/>
              </a:highlight>
              <a:ea typeface="+mn-lt"/>
              <a:cs typeface="+mn-lt"/>
            </a:endParaRPr>
          </a:p>
          <a:p>
            <a:pPr marL="285750" indent="-228600">
              <a:lnSpc>
                <a:spcPct val="90000"/>
              </a:lnSpc>
              <a:spcAft>
                <a:spcPts val="600"/>
              </a:spcAft>
              <a:buFont typeface="Arial" panose="020B0604020202020204" pitchFamily="34" charset="0"/>
              <a:buChar char="•"/>
            </a:pPr>
            <a:endParaRPr lang="en-US" sz="2400">
              <a:cs typeface="Calibri"/>
            </a:endParaRPr>
          </a:p>
          <a:p>
            <a:pPr marL="57150">
              <a:lnSpc>
                <a:spcPct val="90000"/>
              </a:lnSpc>
              <a:spcAft>
                <a:spcPts val="600"/>
              </a:spcAft>
            </a:pPr>
            <a:endParaRPr lang="en-US" sz="2400">
              <a:ea typeface="+mn-lt"/>
              <a:cs typeface="+mn-lt"/>
            </a:endParaRPr>
          </a:p>
          <a:p>
            <a:pPr marL="400050" indent="-342900">
              <a:lnSpc>
                <a:spcPct val="90000"/>
              </a:lnSpc>
              <a:spcAft>
                <a:spcPts val="600"/>
              </a:spcAft>
              <a:buFont typeface="Arial" panose="020B0604020202020204" pitchFamily="34" charset="0"/>
              <a:buChar char="•"/>
            </a:pPr>
            <a:r>
              <a:rPr lang="en-US" sz="2400">
                <a:ea typeface="+mn-lt"/>
                <a:cs typeface="+mn-lt"/>
              </a:rPr>
              <a:t> Different groups have to be treated differently to maintain fairness. </a:t>
            </a:r>
          </a:p>
          <a:p>
            <a:pPr marL="400050" indent="-342900">
              <a:lnSpc>
                <a:spcPct val="90000"/>
              </a:lnSpc>
              <a:spcAft>
                <a:spcPts val="600"/>
              </a:spcAft>
              <a:buFont typeface="Arial" panose="020B0604020202020204" pitchFamily="34" charset="0"/>
              <a:buChar char="•"/>
            </a:pPr>
            <a:endParaRPr lang="en-US" sz="2400">
              <a:ea typeface="+mn-lt"/>
              <a:cs typeface="+mn-lt"/>
            </a:endParaRPr>
          </a:p>
          <a:p>
            <a:pPr marL="400050" indent="-342900">
              <a:lnSpc>
                <a:spcPct val="90000"/>
              </a:lnSpc>
              <a:spcAft>
                <a:spcPts val="600"/>
              </a:spcAft>
              <a:buFont typeface="Arial" panose="020B0604020202020204" pitchFamily="34" charset="0"/>
              <a:buChar char="•"/>
            </a:pPr>
            <a:r>
              <a:rPr lang="en-US" sz="2400">
                <a:ea typeface="+mn-lt"/>
                <a:cs typeface="+mn-lt"/>
              </a:rPr>
              <a:t>Humans (clinicians) deal with it on case-by-case basis. But this is not scalable for algorithmic decision making. [Narayanan 2018]</a:t>
            </a:r>
            <a:endParaRPr lang="en-US"/>
          </a:p>
          <a:p>
            <a:pPr marL="400050" indent="-342900">
              <a:lnSpc>
                <a:spcPct val="90000"/>
              </a:lnSpc>
              <a:spcAft>
                <a:spcPts val="600"/>
              </a:spcAft>
              <a:buFont typeface="Arial" panose="020B0604020202020204" pitchFamily="34" charset="0"/>
              <a:buChar char="•"/>
            </a:pPr>
            <a:endParaRPr lang="en-US" sz="2400">
              <a:cs typeface="Calibri"/>
            </a:endParaRPr>
          </a:p>
          <a:p>
            <a:pPr marL="400050" indent="-342900">
              <a:lnSpc>
                <a:spcPct val="90000"/>
              </a:lnSpc>
              <a:spcAft>
                <a:spcPts val="600"/>
              </a:spcAft>
              <a:buFont typeface="Arial" panose="020B0604020202020204" pitchFamily="34" charset="0"/>
              <a:buChar char="•"/>
            </a:pPr>
            <a:r>
              <a:rPr lang="en-US" sz="2400">
                <a:cs typeface="Calibri"/>
              </a:rPr>
              <a:t>Patient "no show" prediction</a:t>
            </a:r>
          </a:p>
          <a:p>
            <a:pPr marL="285750" indent="-228600">
              <a:lnSpc>
                <a:spcPct val="90000"/>
              </a:lnSpc>
              <a:spcAft>
                <a:spcPts val="600"/>
              </a:spcAft>
              <a:buFont typeface="Arial" panose="020B0604020202020204" pitchFamily="34" charset="0"/>
              <a:buChar char="•"/>
            </a:pPr>
            <a:endParaRPr lang="en-US" sz="2400" i="1">
              <a:cs typeface="Calibri"/>
            </a:endParaRPr>
          </a:p>
          <a:p>
            <a:pPr indent="-228600">
              <a:lnSpc>
                <a:spcPct val="90000"/>
              </a:lnSpc>
              <a:spcAft>
                <a:spcPts val="600"/>
              </a:spcAft>
              <a:buFont typeface="Arial" panose="020B0604020202020204" pitchFamily="34" charset="0"/>
              <a:buChar char="•"/>
            </a:pPr>
            <a:endParaRPr lang="en-US" sz="2400">
              <a:cs typeface="Calibri" panose="020F0502020204030204"/>
            </a:endParaRPr>
          </a:p>
        </p:txBody>
      </p:sp>
      <p:pic>
        <p:nvPicPr>
          <p:cNvPr id="5" name="Picture 4" descr="A picture containing drawing&#10;&#10;Description automatically generated">
            <a:extLst>
              <a:ext uri="{FF2B5EF4-FFF2-40B4-BE49-F238E27FC236}">
                <a16:creationId xmlns:a16="http://schemas.microsoft.com/office/drawing/2014/main" id="{8D819672-1920-46EA-BE2A-09518D3E84C2}"/>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769560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p:txBody>
          <a:bodyPr/>
          <a:lstStyle/>
          <a:p>
            <a:r>
              <a:rPr lang="en-US"/>
              <a:t>Operationalizing Fairness in Healthcare ML</a:t>
            </a:r>
          </a:p>
        </p:txBody>
      </p:sp>
      <p:sp>
        <p:nvSpPr>
          <p:cNvPr id="4" name="Text Placeholder 3">
            <a:extLst>
              <a:ext uri="{FF2B5EF4-FFF2-40B4-BE49-F238E27FC236}">
                <a16:creationId xmlns:a16="http://schemas.microsoft.com/office/drawing/2014/main" id="{40D17D13-1853-EF41-AB0E-3F769E9FEC5B}"/>
              </a:ext>
            </a:extLst>
          </p:cNvPr>
          <p:cNvSpPr>
            <a:spLocks noGrp="1"/>
          </p:cNvSpPr>
          <p:nvPr>
            <p:ph type="body" idx="1"/>
          </p:nvPr>
        </p:nvSpPr>
        <p:spPr/>
        <p:txBody>
          <a:bodyPr/>
          <a:lstStyle/>
          <a:p>
            <a:endParaRPr lang="en-US"/>
          </a:p>
        </p:txBody>
      </p:sp>
      <p:pic>
        <p:nvPicPr>
          <p:cNvPr id="3" name="Picture 2">
            <a:extLst>
              <a:ext uri="{FF2B5EF4-FFF2-40B4-BE49-F238E27FC236}">
                <a16:creationId xmlns:a16="http://schemas.microsoft.com/office/drawing/2014/main" id="{3DDAF5E3-F4E0-4C2C-93BE-FD4D3C250AAF}"/>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231744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4AC41-4F9D-1F43-9746-832CFA895B57}"/>
              </a:ext>
            </a:extLst>
          </p:cNvPr>
          <p:cNvSpPr>
            <a:spLocks noGrp="1"/>
          </p:cNvSpPr>
          <p:nvPr>
            <p:ph type="title"/>
          </p:nvPr>
        </p:nvSpPr>
        <p:spPr/>
        <p:txBody>
          <a:bodyPr/>
          <a:lstStyle/>
          <a:p>
            <a:r>
              <a:rPr lang="en-US"/>
              <a:t>Treatment Effect is not monotonic</a:t>
            </a:r>
          </a:p>
        </p:txBody>
      </p:sp>
      <p:sp>
        <p:nvSpPr>
          <p:cNvPr id="5" name="Content Placeholder 4">
            <a:extLst>
              <a:ext uri="{FF2B5EF4-FFF2-40B4-BE49-F238E27FC236}">
                <a16:creationId xmlns:a16="http://schemas.microsoft.com/office/drawing/2014/main" id="{8F970B8A-10AA-AC46-B92E-F9591B0E5DAC}"/>
              </a:ext>
            </a:extLst>
          </p:cNvPr>
          <p:cNvSpPr>
            <a:spLocks noGrp="1"/>
          </p:cNvSpPr>
          <p:nvPr>
            <p:ph idx="1"/>
          </p:nvPr>
        </p:nvSpPr>
        <p:spPr>
          <a:xfrm>
            <a:off x="838200" y="1825625"/>
            <a:ext cx="5136686" cy="4463964"/>
          </a:xfrm>
        </p:spPr>
        <p:txBody>
          <a:bodyPr>
            <a:normAutofit/>
          </a:bodyPr>
          <a:lstStyle/>
          <a:p>
            <a:r>
              <a:rPr lang="en-US"/>
              <a:t>The predicted risk of some future outcome e.g., healthcare needs is widely used to target policy interventions under the assumption that the treatment effect is monotonic in that risk. This is however not always true</a:t>
            </a:r>
          </a:p>
          <a:p>
            <a:r>
              <a:rPr lang="en-US"/>
              <a:t>At the same level of algorithm-predicted risk, Blacks have significantly more illness burden than Whites</a:t>
            </a:r>
          </a:p>
          <a:p>
            <a:endParaRPr lang="en-US"/>
          </a:p>
          <a:p>
            <a:endParaRPr lang="en-US"/>
          </a:p>
        </p:txBody>
      </p:sp>
      <p:pic>
        <p:nvPicPr>
          <p:cNvPr id="7" name="Picture 6">
            <a:extLst>
              <a:ext uri="{FF2B5EF4-FFF2-40B4-BE49-F238E27FC236}">
                <a16:creationId xmlns:a16="http://schemas.microsoft.com/office/drawing/2014/main" id="{1B535F43-EF27-6E48-8A9D-1C9FC27DEF90}"/>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descr="A close up of a map&#10;&#10;Description automatically generated">
            <a:extLst>
              <a:ext uri="{FF2B5EF4-FFF2-40B4-BE49-F238E27FC236}">
                <a16:creationId xmlns:a16="http://schemas.microsoft.com/office/drawing/2014/main" id="{32213D49-0B65-3D48-A6F5-2432CDCB869C}"/>
              </a:ext>
            </a:extLst>
          </p:cNvPr>
          <p:cNvPicPr>
            <a:picLocks noChangeAspect="1"/>
          </p:cNvPicPr>
          <p:nvPr/>
        </p:nvPicPr>
        <p:blipFill>
          <a:blip r:embed="rId4"/>
          <a:stretch>
            <a:fillRect/>
          </a:stretch>
        </p:blipFill>
        <p:spPr>
          <a:xfrm>
            <a:off x="6217115" y="1825625"/>
            <a:ext cx="5486400" cy="2930302"/>
          </a:xfrm>
          <a:prstGeom prst="rect">
            <a:avLst/>
          </a:prstGeom>
        </p:spPr>
      </p:pic>
      <p:sp>
        <p:nvSpPr>
          <p:cNvPr id="2" name="Rectangle 1">
            <a:extLst>
              <a:ext uri="{FF2B5EF4-FFF2-40B4-BE49-F238E27FC236}">
                <a16:creationId xmlns:a16="http://schemas.microsoft.com/office/drawing/2014/main" id="{B952EAA5-BF14-8548-BA8E-85959BAAF12C}"/>
              </a:ext>
            </a:extLst>
          </p:cNvPr>
          <p:cNvSpPr/>
          <p:nvPr/>
        </p:nvSpPr>
        <p:spPr>
          <a:xfrm>
            <a:off x="6310184" y="4755927"/>
            <a:ext cx="5486400" cy="1477328"/>
          </a:xfrm>
          <a:prstGeom prst="rect">
            <a:avLst/>
          </a:prstGeom>
        </p:spPr>
        <p:txBody>
          <a:bodyPr wrap="square">
            <a:spAutoFit/>
          </a:bodyPr>
          <a:lstStyle/>
          <a:p>
            <a:r>
              <a:rPr lang="en-US"/>
              <a:t>Calculate an overall measure of health status, the number of active chronic conditions [or “comorbidity score,” a metric used extensively in medical research to provide a comprehensive view of a patient’s health] by race, conditional on algorithmic risk score. </a:t>
            </a:r>
          </a:p>
        </p:txBody>
      </p:sp>
      <p:sp>
        <p:nvSpPr>
          <p:cNvPr id="3" name="Rectangle 2">
            <a:extLst>
              <a:ext uri="{FF2B5EF4-FFF2-40B4-BE49-F238E27FC236}">
                <a16:creationId xmlns:a16="http://schemas.microsoft.com/office/drawing/2014/main" id="{16C90EEE-B39C-0F43-8897-416DDA0D3BB9}"/>
              </a:ext>
            </a:extLst>
          </p:cNvPr>
          <p:cNvSpPr/>
          <p:nvPr/>
        </p:nvSpPr>
        <p:spPr>
          <a:xfrm>
            <a:off x="9122805" y="6308209"/>
            <a:ext cx="2372060" cy="369332"/>
          </a:xfrm>
          <a:prstGeom prst="rect">
            <a:avLst/>
          </a:prstGeom>
        </p:spPr>
        <p:txBody>
          <a:bodyPr wrap="none">
            <a:spAutoFit/>
          </a:bodyPr>
          <a:lstStyle/>
          <a:p>
            <a:r>
              <a:rPr lang="en-US"/>
              <a:t>[Obermeyer et al 2019]</a:t>
            </a:r>
          </a:p>
        </p:txBody>
      </p:sp>
    </p:spTree>
    <p:extLst>
      <p:ext uri="{BB962C8B-B14F-4D97-AF65-F5344CB8AC3E}">
        <p14:creationId xmlns:p14="http://schemas.microsoft.com/office/powerpoint/2010/main" val="38604722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Healthcare Needs ≠ Healthcare Costs</a:t>
            </a:r>
          </a:p>
        </p:txBody>
      </p:sp>
      <p:sp>
        <p:nvSpPr>
          <p:cNvPr id="3" name="Rectangle 2">
            <a:extLst>
              <a:ext uri="{FF2B5EF4-FFF2-40B4-BE49-F238E27FC236}">
                <a16:creationId xmlns:a16="http://schemas.microsoft.com/office/drawing/2014/main" id="{9FA42411-E9E0-8B49-A1A4-733702B95D11}"/>
              </a:ext>
            </a:extLst>
          </p:cNvPr>
          <p:cNvSpPr/>
          <p:nvPr/>
        </p:nvSpPr>
        <p:spPr>
          <a:xfrm>
            <a:off x="690562" y="1917938"/>
            <a:ext cx="10345299" cy="4401205"/>
          </a:xfrm>
          <a:prstGeom prst="rect">
            <a:avLst/>
          </a:prstGeom>
        </p:spPr>
        <p:txBody>
          <a:bodyPr wrap="square">
            <a:spAutoFit/>
          </a:bodyPr>
          <a:lstStyle/>
          <a:p>
            <a:pPr marL="285750" indent="-285750">
              <a:buFont typeface="Arial" panose="020B0604020202020204" pitchFamily="34" charset="0"/>
              <a:buChar char="•"/>
            </a:pPr>
            <a:r>
              <a:rPr lang="en-US" sz="2800"/>
              <a:t>Algorithm scores are a key input to decisions about future enrollment in a care coordination program</a:t>
            </a:r>
          </a:p>
          <a:p>
            <a:pPr marL="285750" indent="-285750">
              <a:buFont typeface="Arial" panose="020B0604020202020204" pitchFamily="34" charset="0"/>
              <a:buChar char="•"/>
            </a:pPr>
            <a:r>
              <a:rPr lang="en-US" sz="2800"/>
              <a:t>If less-healthy Blacks scored at similar risk scores to more-healthy Whites, leading to substantial disparities in program screening</a:t>
            </a:r>
          </a:p>
          <a:p>
            <a:pPr marL="285750" indent="-285750">
              <a:buFont typeface="Arial" panose="020B0604020202020204" pitchFamily="34" charset="0"/>
              <a:buChar char="•"/>
            </a:pPr>
            <a:r>
              <a:rPr lang="en-US" sz="2800"/>
              <a:t>The algorithm’s prediction on health needs is a prediction on health costs</a:t>
            </a:r>
          </a:p>
          <a:p>
            <a:pPr marL="285750" indent="-285750">
              <a:buFont typeface="Arial" panose="020B0604020202020204" pitchFamily="34" charset="0"/>
              <a:buChar char="•"/>
            </a:pPr>
            <a:r>
              <a:rPr lang="en-US" sz="2800"/>
              <a:t>At a given level of health (again measured by number of chronic illnesses), Blacks generate lower costs than Whites—on average, $1801 less per year, holding constant the number of chronic illnesses</a:t>
            </a:r>
          </a:p>
        </p:txBody>
      </p:sp>
      <p:pic>
        <p:nvPicPr>
          <p:cNvPr id="6" name="Picture 5">
            <a:extLst>
              <a:ext uri="{FF2B5EF4-FFF2-40B4-BE49-F238E27FC236}">
                <a16:creationId xmlns:a16="http://schemas.microsoft.com/office/drawing/2014/main" id="{87548DB1-C624-914E-946B-28168575A108}"/>
              </a:ext>
            </a:extLst>
          </p:cNvPr>
          <p:cNvPicPr>
            <a:picLocks noChangeAspect="1"/>
          </p:cNvPicPr>
          <p:nvPr/>
        </p:nvPicPr>
        <p:blipFill>
          <a:blip r:embed="rId3"/>
          <a:stretch>
            <a:fillRect/>
          </a:stretch>
        </p:blipFill>
        <p:spPr>
          <a:xfrm>
            <a:off x="11420341" y="126686"/>
            <a:ext cx="566348" cy="566348"/>
          </a:xfrm>
          <a:prstGeom prst="rect">
            <a:avLst/>
          </a:prstGeom>
        </p:spPr>
      </p:pic>
      <p:sp>
        <p:nvSpPr>
          <p:cNvPr id="7" name="Rectangle 6">
            <a:extLst>
              <a:ext uri="{FF2B5EF4-FFF2-40B4-BE49-F238E27FC236}">
                <a16:creationId xmlns:a16="http://schemas.microsoft.com/office/drawing/2014/main" id="{BECF53D7-580B-6948-A451-5215DBFC7434}"/>
              </a:ext>
            </a:extLst>
          </p:cNvPr>
          <p:cNvSpPr/>
          <p:nvPr/>
        </p:nvSpPr>
        <p:spPr>
          <a:xfrm>
            <a:off x="9122805" y="6308209"/>
            <a:ext cx="2372060" cy="369332"/>
          </a:xfrm>
          <a:prstGeom prst="rect">
            <a:avLst/>
          </a:prstGeom>
        </p:spPr>
        <p:txBody>
          <a:bodyPr wrap="none">
            <a:spAutoFit/>
          </a:bodyPr>
          <a:lstStyle/>
          <a:p>
            <a:r>
              <a:rPr lang="en-US"/>
              <a:t>[Obermeyer et al 2019]</a:t>
            </a:r>
          </a:p>
        </p:txBody>
      </p:sp>
    </p:spTree>
    <p:extLst>
      <p:ext uri="{BB962C8B-B14F-4D97-AF65-F5344CB8AC3E}">
        <p14:creationId xmlns:p14="http://schemas.microsoft.com/office/powerpoint/2010/main" val="2128832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Healthcare Needs ≠ Healthcare Costs</a:t>
            </a:r>
          </a:p>
        </p:txBody>
      </p:sp>
      <p:sp>
        <p:nvSpPr>
          <p:cNvPr id="3" name="Rectangle 2">
            <a:extLst>
              <a:ext uri="{FF2B5EF4-FFF2-40B4-BE49-F238E27FC236}">
                <a16:creationId xmlns:a16="http://schemas.microsoft.com/office/drawing/2014/main" id="{9FA42411-E9E0-8B49-A1A4-733702B95D11}"/>
              </a:ext>
            </a:extLst>
          </p:cNvPr>
          <p:cNvSpPr/>
          <p:nvPr/>
        </p:nvSpPr>
        <p:spPr>
          <a:xfrm>
            <a:off x="690562" y="1917938"/>
            <a:ext cx="10345299" cy="3108543"/>
          </a:xfrm>
          <a:prstGeom prst="rect">
            <a:avLst/>
          </a:prstGeom>
        </p:spPr>
        <p:txBody>
          <a:bodyPr wrap="square">
            <a:spAutoFit/>
          </a:bodyPr>
          <a:lstStyle/>
          <a:p>
            <a:pPr marL="285750" indent="-285750">
              <a:buFont typeface="Arial" panose="020B0604020202020204" pitchFamily="34" charset="0"/>
              <a:buChar char="•"/>
            </a:pPr>
            <a:r>
              <a:rPr lang="en-US" sz="2800"/>
              <a:t>Black patients generate very different kinds of costs: for example, fewer inpatient surgical and outpatient specialist costs, and more costs related to emergency visits and dialysis</a:t>
            </a:r>
          </a:p>
          <a:p>
            <a:pPr marL="285750" indent="-285750">
              <a:buFont typeface="Arial" panose="020B0604020202020204" pitchFamily="34" charset="0"/>
              <a:buChar char="•"/>
            </a:pPr>
            <a:r>
              <a:rPr lang="en-US" sz="2800"/>
              <a:t>“These results suggest that the driving force behind the bias we detect is that Black patients generate lesser medical expenses, conditional on health, even when we account for specific comorbidities”</a:t>
            </a:r>
          </a:p>
        </p:txBody>
      </p:sp>
      <p:pic>
        <p:nvPicPr>
          <p:cNvPr id="6" name="Picture 5">
            <a:extLst>
              <a:ext uri="{FF2B5EF4-FFF2-40B4-BE49-F238E27FC236}">
                <a16:creationId xmlns:a16="http://schemas.microsoft.com/office/drawing/2014/main" id="{87548DB1-C624-914E-946B-28168575A108}"/>
              </a:ext>
            </a:extLst>
          </p:cNvPr>
          <p:cNvPicPr>
            <a:picLocks noChangeAspect="1"/>
          </p:cNvPicPr>
          <p:nvPr/>
        </p:nvPicPr>
        <p:blipFill>
          <a:blip r:embed="rId3"/>
          <a:stretch>
            <a:fillRect/>
          </a:stretch>
        </p:blipFill>
        <p:spPr>
          <a:xfrm>
            <a:off x="11420341" y="126686"/>
            <a:ext cx="566348" cy="566348"/>
          </a:xfrm>
          <a:prstGeom prst="rect">
            <a:avLst/>
          </a:prstGeom>
        </p:spPr>
      </p:pic>
      <p:sp>
        <p:nvSpPr>
          <p:cNvPr id="7" name="Rectangle 6">
            <a:extLst>
              <a:ext uri="{FF2B5EF4-FFF2-40B4-BE49-F238E27FC236}">
                <a16:creationId xmlns:a16="http://schemas.microsoft.com/office/drawing/2014/main" id="{BECF53D7-580B-6948-A451-5215DBFC7434}"/>
              </a:ext>
            </a:extLst>
          </p:cNvPr>
          <p:cNvSpPr/>
          <p:nvPr/>
        </p:nvSpPr>
        <p:spPr>
          <a:xfrm>
            <a:off x="9122805" y="6308209"/>
            <a:ext cx="2372060" cy="369332"/>
          </a:xfrm>
          <a:prstGeom prst="rect">
            <a:avLst/>
          </a:prstGeom>
        </p:spPr>
        <p:txBody>
          <a:bodyPr wrap="none">
            <a:spAutoFit/>
          </a:bodyPr>
          <a:lstStyle/>
          <a:p>
            <a:r>
              <a:rPr lang="en-US"/>
              <a:t>[Obermeyer et al 2019]</a:t>
            </a:r>
          </a:p>
        </p:txBody>
      </p:sp>
    </p:spTree>
    <p:extLst>
      <p:ext uri="{BB962C8B-B14F-4D97-AF65-F5344CB8AC3E}">
        <p14:creationId xmlns:p14="http://schemas.microsoft.com/office/powerpoint/2010/main" val="659882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B5DBC8A-1AC8-BD45-969E-F4086382DAB6}"/>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Long Term Impact of Fairness</a:t>
            </a:r>
          </a:p>
        </p:txBody>
      </p:sp>
      <p:sp>
        <p:nvSpPr>
          <p:cNvPr id="21" name="Rectangle 2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FC3C5F-2334-D24A-B4E7-B3D69BB77CD6}"/>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17" name="Content Placeholder 2">
            <a:extLst>
              <a:ext uri="{FF2B5EF4-FFF2-40B4-BE49-F238E27FC236}">
                <a16:creationId xmlns:a16="http://schemas.microsoft.com/office/drawing/2014/main" id="{103314A0-3F4B-4CBB-BB64-5C07F2AC707E}"/>
              </a:ext>
            </a:extLst>
          </p:cNvPr>
          <p:cNvGraphicFramePr>
            <a:graphicFrameLocks noGrp="1"/>
          </p:cNvGraphicFramePr>
          <p:nvPr>
            <p:ph idx="1"/>
            <p:extLst>
              <p:ext uri="{D42A27DB-BD31-4B8C-83A1-F6EECF244321}">
                <p14:modId xmlns:p14="http://schemas.microsoft.com/office/powerpoint/2010/main" val="865431979"/>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353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8BC7-5B06-374F-A198-3B73CFB4CFE0}"/>
              </a:ext>
            </a:extLst>
          </p:cNvPr>
          <p:cNvSpPr>
            <a:spLocks noGrp="1"/>
          </p:cNvSpPr>
          <p:nvPr>
            <p:ph type="title"/>
          </p:nvPr>
        </p:nvSpPr>
        <p:spPr/>
        <p:txBody>
          <a:bodyPr/>
          <a:lstStyle/>
          <a:p>
            <a:r>
              <a:rPr lang="en-US"/>
              <a:t>Fairness Gerrymandering (Intersectionality)</a:t>
            </a:r>
          </a:p>
        </p:txBody>
      </p:sp>
      <p:sp>
        <p:nvSpPr>
          <p:cNvPr id="3" name="Content Placeholder 2">
            <a:extLst>
              <a:ext uri="{FF2B5EF4-FFF2-40B4-BE49-F238E27FC236}">
                <a16:creationId xmlns:a16="http://schemas.microsoft.com/office/drawing/2014/main" id="{A00B3EC0-9000-E940-B7E9-DA0310AAFBB4}"/>
              </a:ext>
            </a:extLst>
          </p:cNvPr>
          <p:cNvSpPr>
            <a:spLocks noGrp="1"/>
          </p:cNvSpPr>
          <p:nvPr>
            <p:ph idx="1"/>
          </p:nvPr>
        </p:nvSpPr>
        <p:spPr>
          <a:xfrm>
            <a:off x="838200" y="1825625"/>
            <a:ext cx="7531100" cy="4351338"/>
          </a:xfrm>
        </p:spPr>
        <p:txBody>
          <a:bodyPr>
            <a:normAutofit/>
          </a:bodyPr>
          <a:lstStyle/>
          <a:p>
            <a:r>
              <a:rPr lang="en-US" b="1"/>
              <a:t>Intersectionality: </a:t>
            </a:r>
            <a:r>
              <a:rPr lang="en-US"/>
              <a:t>the interconnected nature of social categorizations such as race, class, and gender as they apply to a given individual or group, regarded as creating overlapping and interdependent systems of discrimination or disadvantage [Oxford Dictionary]</a:t>
            </a:r>
          </a:p>
          <a:p>
            <a:r>
              <a:rPr lang="en-US"/>
              <a:t>Intersectionality is susceptible to (intentional or inadvertent) </a:t>
            </a:r>
            <a:r>
              <a:rPr lang="en-US" b="1"/>
              <a:t>fairness gerrymandering </a:t>
            </a:r>
            <a:r>
              <a:rPr lang="en-US"/>
              <a:t>where a classifier appears to be fair on each individual group, but not for subgroups</a:t>
            </a:r>
          </a:p>
        </p:txBody>
      </p:sp>
      <p:pic>
        <p:nvPicPr>
          <p:cNvPr id="4" name="Picture 3">
            <a:extLst>
              <a:ext uri="{FF2B5EF4-FFF2-40B4-BE49-F238E27FC236}">
                <a16:creationId xmlns:a16="http://schemas.microsoft.com/office/drawing/2014/main" id="{C59CCBEF-42CA-304A-AAF5-B2B784B7674C}"/>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descr="A close up of a logo&#10;&#10;Description automatically generated">
            <a:extLst>
              <a:ext uri="{FF2B5EF4-FFF2-40B4-BE49-F238E27FC236}">
                <a16:creationId xmlns:a16="http://schemas.microsoft.com/office/drawing/2014/main" id="{B175F405-C68C-E24F-ACC3-BDFD8DEEACB2}"/>
              </a:ext>
            </a:extLst>
          </p:cNvPr>
          <p:cNvPicPr>
            <a:picLocks noChangeAspect="1"/>
          </p:cNvPicPr>
          <p:nvPr/>
        </p:nvPicPr>
        <p:blipFill>
          <a:blip r:embed="rId4"/>
          <a:stretch>
            <a:fillRect/>
          </a:stretch>
        </p:blipFill>
        <p:spPr>
          <a:xfrm>
            <a:off x="8158843" y="1858282"/>
            <a:ext cx="3657600" cy="3657600"/>
          </a:xfrm>
          <a:prstGeom prst="rect">
            <a:avLst/>
          </a:prstGeom>
        </p:spPr>
      </p:pic>
    </p:spTree>
    <p:extLst>
      <p:ext uri="{BB962C8B-B14F-4D97-AF65-F5344CB8AC3E}">
        <p14:creationId xmlns:p14="http://schemas.microsoft.com/office/powerpoint/2010/main" val="32658339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5136F8-A8C6-1646-A30F-4031FC4055EE}"/>
              </a:ext>
            </a:extLst>
          </p:cNvPr>
          <p:cNvSpPr>
            <a:spLocks noGrp="1"/>
          </p:cNvSpPr>
          <p:nvPr>
            <p:ph type="title"/>
          </p:nvPr>
        </p:nvSpPr>
        <p:spPr>
          <a:xfrm>
            <a:off x="643467" y="640080"/>
            <a:ext cx="3096427" cy="5613236"/>
          </a:xfrm>
        </p:spPr>
        <p:txBody>
          <a:bodyPr anchor="ctr">
            <a:normAutofit/>
          </a:bodyPr>
          <a:lstStyle/>
          <a:p>
            <a:r>
              <a:rPr lang="en-US" sz="4100">
                <a:solidFill>
                  <a:srgbClr val="FFFFFF"/>
                </a:solidFill>
              </a:rPr>
              <a:t>ML Problem: Intersectional Fairness </a:t>
            </a:r>
          </a:p>
        </p:txBody>
      </p:sp>
      <p:sp>
        <p:nvSpPr>
          <p:cNvPr id="3" name="Content Placeholder 2">
            <a:extLst>
              <a:ext uri="{FF2B5EF4-FFF2-40B4-BE49-F238E27FC236}">
                <a16:creationId xmlns:a16="http://schemas.microsoft.com/office/drawing/2014/main" id="{2B0E98FE-16B9-A748-9E64-C8A17E7D8FF9}"/>
              </a:ext>
            </a:extLst>
          </p:cNvPr>
          <p:cNvSpPr>
            <a:spLocks noGrp="1"/>
          </p:cNvSpPr>
          <p:nvPr>
            <p:ph idx="1"/>
          </p:nvPr>
        </p:nvSpPr>
        <p:spPr>
          <a:xfrm>
            <a:off x="4652193" y="862332"/>
            <a:ext cx="6848715" cy="2484884"/>
          </a:xfrm>
        </p:spPr>
        <p:txBody>
          <a:bodyPr vert="horz" lIns="91440" tIns="45720" rIns="91440" bIns="45720" rtlCol="0" anchor="ctr">
            <a:normAutofit/>
          </a:bodyPr>
          <a:lstStyle/>
          <a:p>
            <a:r>
              <a:rPr lang="en-US" sz="2000"/>
              <a:t>The investigation of intersectional fairness, i.e., combination of multiple sensitive attributes, is relatively lacking in current research [47], [48]. Take bias mitigation for example, current work generally focus on one kind of bias. Although this may increase model fairness in terms of a specific bias, it is highly possible that the model is still biased from the intersectional perspective. </a:t>
            </a:r>
          </a:p>
          <a:p>
            <a:endParaRPr lang="en-US" sz="2000">
              <a:cs typeface="Calibri"/>
            </a:endParaRPr>
          </a:p>
        </p:txBody>
      </p:sp>
      <p:pic>
        <p:nvPicPr>
          <p:cNvPr id="5" name="Picture 5" descr="A close up of a logo&#10;&#10;Description automatically generated">
            <a:extLst>
              <a:ext uri="{FF2B5EF4-FFF2-40B4-BE49-F238E27FC236}">
                <a16:creationId xmlns:a16="http://schemas.microsoft.com/office/drawing/2014/main" id="{81654B5F-07E6-4AED-9BD3-3706E6B6E789}"/>
              </a:ext>
            </a:extLst>
          </p:cNvPr>
          <p:cNvPicPr>
            <a:picLocks noChangeAspect="1"/>
          </p:cNvPicPr>
          <p:nvPr/>
        </p:nvPicPr>
        <p:blipFill>
          <a:blip r:embed="rId2"/>
          <a:stretch>
            <a:fillRect/>
          </a:stretch>
        </p:blipFill>
        <p:spPr>
          <a:xfrm>
            <a:off x="4654297" y="3915265"/>
            <a:ext cx="6894236" cy="1551201"/>
          </a:xfrm>
          <a:prstGeom prst="rect">
            <a:avLst/>
          </a:prstGeom>
          <a:ln>
            <a:solidFill>
              <a:schemeClr val="tx1"/>
            </a:solidFill>
          </a:ln>
        </p:spPr>
      </p:pic>
      <p:pic>
        <p:nvPicPr>
          <p:cNvPr id="4" name="Picture 3">
            <a:extLst>
              <a:ext uri="{FF2B5EF4-FFF2-40B4-BE49-F238E27FC236}">
                <a16:creationId xmlns:a16="http://schemas.microsoft.com/office/drawing/2014/main" id="{54D9D10B-B654-1B4E-83D9-309AEB3C8293}"/>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509286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8BC7-5B06-374F-A198-3B73CFB4CFE0}"/>
              </a:ext>
            </a:extLst>
          </p:cNvPr>
          <p:cNvSpPr>
            <a:spLocks noGrp="1"/>
          </p:cNvSpPr>
          <p:nvPr>
            <p:ph type="title"/>
          </p:nvPr>
        </p:nvSpPr>
        <p:spPr/>
        <p:txBody>
          <a:bodyPr/>
          <a:lstStyle/>
          <a:p>
            <a:r>
              <a:rPr lang="en-US"/>
              <a:t>Fairness Gerrymandering (Intersectionality)</a:t>
            </a:r>
          </a:p>
        </p:txBody>
      </p:sp>
      <p:sp>
        <p:nvSpPr>
          <p:cNvPr id="3" name="Content Placeholder 2">
            <a:extLst>
              <a:ext uri="{FF2B5EF4-FFF2-40B4-BE49-F238E27FC236}">
                <a16:creationId xmlns:a16="http://schemas.microsoft.com/office/drawing/2014/main" id="{A00B3EC0-9000-E940-B7E9-DA0310AAFBB4}"/>
              </a:ext>
            </a:extLst>
          </p:cNvPr>
          <p:cNvSpPr>
            <a:spLocks noGrp="1"/>
          </p:cNvSpPr>
          <p:nvPr>
            <p:ph idx="1"/>
          </p:nvPr>
        </p:nvSpPr>
        <p:spPr/>
        <p:txBody>
          <a:bodyPr>
            <a:normAutofit fontScale="92500" lnSpcReduction="20000"/>
          </a:bodyPr>
          <a:lstStyle/>
          <a:p>
            <a:r>
              <a:rPr lang="en-US"/>
              <a:t>Statistical notions of fairness across exponentially (or infinitely) many subgroups, defined by a structured class of functions over the protected attributes</a:t>
            </a:r>
          </a:p>
          <a:p>
            <a:r>
              <a:rPr lang="en-US"/>
              <a:t>This interpolates between statistical definitions of fairness, and recently proposed individual notions of fairness, but it raises several computational challenges. It is no longer clear how to even check or audit a fixed classifier to see if it satisfies such a strong definition of fairness</a:t>
            </a:r>
          </a:p>
          <a:p>
            <a:r>
              <a:rPr lang="en-US"/>
              <a:t>The Computational problem of auditing subgroup fairness for both equality of false positive rates and statistical parity is equivalent to the problem of weak agnostic learning (Computationally hard in the worst case)</a:t>
            </a:r>
          </a:p>
          <a:p>
            <a:r>
              <a:rPr lang="en-US"/>
              <a:t>However, it also suggests that common heuristics for learning can be applied to successfully solve the auditing problem in practice [Kearns et al 2017]</a:t>
            </a:r>
          </a:p>
        </p:txBody>
      </p:sp>
      <p:pic>
        <p:nvPicPr>
          <p:cNvPr id="5" name="Picture 4">
            <a:extLst>
              <a:ext uri="{FF2B5EF4-FFF2-40B4-BE49-F238E27FC236}">
                <a16:creationId xmlns:a16="http://schemas.microsoft.com/office/drawing/2014/main" id="{8B80D53B-CABA-5442-9E29-276E232739CE}"/>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20603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A050-CA76-F240-A3BD-860C9945858B}"/>
              </a:ext>
            </a:extLst>
          </p:cNvPr>
          <p:cNvSpPr>
            <a:spLocks noGrp="1"/>
          </p:cNvSpPr>
          <p:nvPr>
            <p:ph type="title"/>
          </p:nvPr>
        </p:nvSpPr>
        <p:spPr/>
        <p:txBody>
          <a:bodyPr/>
          <a:lstStyle/>
          <a:p>
            <a:r>
              <a:rPr lang="en-US"/>
              <a:t>Fairness in Machine Learning in General</a:t>
            </a:r>
          </a:p>
        </p:txBody>
      </p:sp>
      <p:sp>
        <p:nvSpPr>
          <p:cNvPr id="3" name="Content Placeholder 2">
            <a:extLst>
              <a:ext uri="{FF2B5EF4-FFF2-40B4-BE49-F238E27FC236}">
                <a16:creationId xmlns:a16="http://schemas.microsoft.com/office/drawing/2014/main" id="{6A9D407D-5431-3D4E-9EFA-8975684E134F}"/>
              </a:ext>
            </a:extLst>
          </p:cNvPr>
          <p:cNvSpPr>
            <a:spLocks noGrp="1"/>
          </p:cNvSpPr>
          <p:nvPr>
            <p:ph sz="half" idx="1"/>
          </p:nvPr>
        </p:nvSpPr>
        <p:spPr/>
        <p:txBody>
          <a:bodyPr>
            <a:normAutofit/>
          </a:bodyPr>
          <a:lstStyle/>
          <a:p>
            <a:r>
              <a:rPr lang="en-US"/>
              <a:t>Classification</a:t>
            </a:r>
          </a:p>
          <a:p>
            <a:r>
              <a:rPr lang="en-US"/>
              <a:t>Regression</a:t>
            </a:r>
          </a:p>
          <a:p>
            <a:r>
              <a:rPr lang="en-US"/>
              <a:t>Ranking</a:t>
            </a:r>
          </a:p>
          <a:p>
            <a:r>
              <a:rPr lang="en-US"/>
              <a:t>Recommendation</a:t>
            </a:r>
          </a:p>
          <a:p>
            <a:r>
              <a:rPr lang="en-US"/>
              <a:t>Bandit Learning</a:t>
            </a:r>
          </a:p>
        </p:txBody>
      </p:sp>
      <p:sp>
        <p:nvSpPr>
          <p:cNvPr id="4" name="Content Placeholder 3">
            <a:extLst>
              <a:ext uri="{FF2B5EF4-FFF2-40B4-BE49-F238E27FC236}">
                <a16:creationId xmlns:a16="http://schemas.microsoft.com/office/drawing/2014/main" id="{92AFA75B-1CF0-5941-B376-28F05B4C51C8}"/>
              </a:ext>
            </a:extLst>
          </p:cNvPr>
          <p:cNvSpPr>
            <a:spLocks noGrp="1"/>
          </p:cNvSpPr>
          <p:nvPr>
            <p:ph sz="half" idx="2"/>
          </p:nvPr>
        </p:nvSpPr>
        <p:spPr/>
        <p:txBody>
          <a:bodyPr/>
          <a:lstStyle/>
          <a:p>
            <a:r>
              <a:rPr lang="en-US"/>
              <a:t>Reinforcement Learning</a:t>
            </a:r>
          </a:p>
          <a:p>
            <a:r>
              <a:rPr lang="en-US"/>
              <a:t>NLP</a:t>
            </a:r>
          </a:p>
          <a:p>
            <a:r>
              <a:rPr lang="en-US"/>
              <a:t>Clustering</a:t>
            </a:r>
          </a:p>
          <a:p>
            <a:r>
              <a:rPr lang="en-US"/>
              <a:t>Representational Learning</a:t>
            </a:r>
          </a:p>
          <a:p>
            <a:r>
              <a:rPr lang="en-US"/>
              <a:t>Causal Inference</a:t>
            </a:r>
          </a:p>
          <a:p>
            <a:endParaRPr lang="en-US"/>
          </a:p>
        </p:txBody>
      </p:sp>
    </p:spTree>
    <p:extLst>
      <p:ext uri="{BB962C8B-B14F-4D97-AF65-F5344CB8AC3E}">
        <p14:creationId xmlns:p14="http://schemas.microsoft.com/office/powerpoint/2010/main" val="15446724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DE88-3400-7E4F-8A29-45ECC976F70F}"/>
              </a:ext>
            </a:extLst>
          </p:cNvPr>
          <p:cNvSpPr>
            <a:spLocks noGrp="1"/>
          </p:cNvSpPr>
          <p:nvPr>
            <p:ph type="title"/>
          </p:nvPr>
        </p:nvSpPr>
        <p:spPr/>
        <p:txBody>
          <a:bodyPr/>
          <a:lstStyle/>
          <a:p>
            <a:r>
              <a:rPr lang="en-US" err="1"/>
              <a:t>Multiaccuracy</a:t>
            </a:r>
            <a:endParaRPr lang="en-US"/>
          </a:p>
        </p:txBody>
      </p:sp>
      <p:sp>
        <p:nvSpPr>
          <p:cNvPr id="3" name="Content Placeholder 2">
            <a:extLst>
              <a:ext uri="{FF2B5EF4-FFF2-40B4-BE49-F238E27FC236}">
                <a16:creationId xmlns:a16="http://schemas.microsoft.com/office/drawing/2014/main" id="{39917AC9-3F97-8C4C-8FFF-900675C659A4}"/>
              </a:ext>
            </a:extLst>
          </p:cNvPr>
          <p:cNvSpPr>
            <a:spLocks noGrp="1"/>
          </p:cNvSpPr>
          <p:nvPr>
            <p:ph idx="1"/>
          </p:nvPr>
        </p:nvSpPr>
        <p:spPr/>
        <p:txBody>
          <a:bodyPr>
            <a:normAutofit/>
          </a:bodyPr>
          <a:lstStyle/>
          <a:p>
            <a:r>
              <a:rPr lang="en-US" b="1" err="1"/>
              <a:t>Multiaccuracy</a:t>
            </a:r>
            <a:r>
              <a:rPr lang="en-US" b="1"/>
              <a:t>: </a:t>
            </a:r>
            <a:r>
              <a:rPr lang="en-US"/>
              <a:t>A strong notion of subgroup fairness. Models should be unbiased, overall as well as on but on every identifiable subpopulation</a:t>
            </a:r>
          </a:p>
          <a:p>
            <a:r>
              <a:rPr lang="en-US"/>
              <a:t>Given: Black-box access to a classier </a:t>
            </a:r>
            <a:r>
              <a:rPr lang="en-US" i="1"/>
              <a:t>C</a:t>
            </a:r>
            <a:r>
              <a:rPr lang="en-US"/>
              <a:t>, and a relatively small validation set drawn from some representative distribution D</a:t>
            </a:r>
          </a:p>
          <a:p>
            <a:r>
              <a:rPr lang="en-US"/>
              <a:t>Audit </a:t>
            </a:r>
            <a:r>
              <a:rPr lang="en-US" i="1"/>
              <a:t>C</a:t>
            </a:r>
            <a:r>
              <a:rPr lang="en-US"/>
              <a:t> to determine whether the predictor satisfies </a:t>
            </a:r>
            <a:r>
              <a:rPr lang="en-US" err="1"/>
              <a:t>multiaccuracy</a:t>
            </a:r>
            <a:r>
              <a:rPr lang="en-US"/>
              <a:t>.</a:t>
            </a:r>
          </a:p>
          <a:p>
            <a:r>
              <a:rPr lang="en-US"/>
              <a:t>If auditing reveals that the predictor does not satisfy </a:t>
            </a:r>
            <a:r>
              <a:rPr lang="en-US" err="1"/>
              <a:t>multiaccuracy</a:t>
            </a:r>
            <a:r>
              <a:rPr lang="en-US"/>
              <a:t>, one could aim to post-process </a:t>
            </a:r>
            <a:r>
              <a:rPr lang="en-US" i="1"/>
              <a:t>C</a:t>
            </a:r>
            <a:r>
              <a:rPr lang="en-US"/>
              <a:t> to produce a new classier </a:t>
            </a:r>
            <a:r>
              <a:rPr lang="en-US" i="1"/>
              <a:t>C’</a:t>
            </a:r>
            <a:r>
              <a:rPr lang="en-US"/>
              <a:t> that is </a:t>
            </a:r>
            <a:r>
              <a:rPr lang="en-US" err="1"/>
              <a:t>multiaccurate</a:t>
            </a:r>
            <a:r>
              <a:rPr lang="en-US"/>
              <a:t>, without adversely affecting the subpopulations where C was already accurate [Kim et al 2019]</a:t>
            </a:r>
          </a:p>
        </p:txBody>
      </p:sp>
      <p:pic>
        <p:nvPicPr>
          <p:cNvPr id="4" name="Picture 3">
            <a:extLst>
              <a:ext uri="{FF2B5EF4-FFF2-40B4-BE49-F238E27FC236}">
                <a16:creationId xmlns:a16="http://schemas.microsoft.com/office/drawing/2014/main" id="{33AD1431-487A-4141-A617-7DAD9938E013}"/>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609319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2F4D-C173-4AA9-BD07-FCD7475A394C}"/>
              </a:ext>
            </a:extLst>
          </p:cNvPr>
          <p:cNvSpPr>
            <a:spLocks noGrp="1"/>
          </p:cNvSpPr>
          <p:nvPr>
            <p:ph type="title"/>
          </p:nvPr>
        </p:nvSpPr>
        <p:spPr/>
        <p:txBody>
          <a:bodyPr/>
          <a:lstStyle/>
          <a:p>
            <a:r>
              <a:rPr lang="en-US" err="1"/>
              <a:t>Multiaccuracy</a:t>
            </a:r>
            <a:r>
              <a:rPr lang="en-US"/>
              <a:t>: Illustration</a:t>
            </a:r>
          </a:p>
        </p:txBody>
      </p:sp>
      <p:sp>
        <p:nvSpPr>
          <p:cNvPr id="3" name="Content Placeholder 2">
            <a:extLst>
              <a:ext uri="{FF2B5EF4-FFF2-40B4-BE49-F238E27FC236}">
                <a16:creationId xmlns:a16="http://schemas.microsoft.com/office/drawing/2014/main" id="{34734C8D-33C0-4508-A6A5-FDB2799E437E}"/>
              </a:ext>
            </a:extLst>
          </p:cNvPr>
          <p:cNvSpPr>
            <a:spLocks noGrp="1"/>
          </p:cNvSpPr>
          <p:nvPr>
            <p:ph idx="1"/>
          </p:nvPr>
        </p:nvSpPr>
        <p:spPr/>
        <p:txBody>
          <a:bodyPr/>
          <a:lstStyle/>
          <a:p>
            <a:r>
              <a:rPr lang="en-US"/>
              <a:t>Even with a ‘good` classifier, it may still exhibit biases on significant subpopulations when evaluated on a different sample distribution</a:t>
            </a:r>
          </a:p>
          <a:p>
            <a:r>
              <a:rPr lang="en-US"/>
              <a:t>Scenario: Minority populations are underrepresented in the distribution used to train C vs. testing with different distributions</a:t>
            </a:r>
          </a:p>
          <a:p>
            <a:r>
              <a:rPr lang="en-US"/>
              <a:t>Example: A disease prediction task based on real individuals, where the phenotype to disease relation is designed to be different for different subgroups [Kim et al 2019]</a:t>
            </a:r>
          </a:p>
          <a:p>
            <a:r>
              <a:rPr lang="en-US"/>
              <a:t>40,000 patient sampled from the UK Biobank with 60 features</a:t>
            </a:r>
          </a:p>
          <a:p>
            <a:endParaRPr lang="en-US"/>
          </a:p>
        </p:txBody>
      </p:sp>
    </p:spTree>
    <p:extLst>
      <p:ext uri="{BB962C8B-B14F-4D97-AF65-F5344CB8AC3E}">
        <p14:creationId xmlns:p14="http://schemas.microsoft.com/office/powerpoint/2010/main" val="1013254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6D34-81F4-9140-B3BE-029FCBDE5B31}"/>
              </a:ext>
            </a:extLst>
          </p:cNvPr>
          <p:cNvSpPr>
            <a:spLocks noGrp="1"/>
          </p:cNvSpPr>
          <p:nvPr>
            <p:ph type="title"/>
          </p:nvPr>
        </p:nvSpPr>
        <p:spPr/>
        <p:txBody>
          <a:bodyPr/>
          <a:lstStyle/>
          <a:p>
            <a:r>
              <a:rPr lang="en-US"/>
              <a:t>ML Problem: </a:t>
            </a:r>
            <a:r>
              <a:rPr lang="en-US" err="1"/>
              <a:t>Multiaccuracy</a:t>
            </a:r>
            <a:endParaRPr lang="en-US"/>
          </a:p>
        </p:txBody>
      </p:sp>
      <p:sp>
        <p:nvSpPr>
          <p:cNvPr id="3" name="Content Placeholder 2">
            <a:extLst>
              <a:ext uri="{FF2B5EF4-FFF2-40B4-BE49-F238E27FC236}">
                <a16:creationId xmlns:a16="http://schemas.microsoft.com/office/drawing/2014/main" id="{C56C7F38-DBB1-AC46-835A-1848E1177040}"/>
              </a:ext>
            </a:extLst>
          </p:cNvPr>
          <p:cNvSpPr>
            <a:spLocks noGrp="1"/>
          </p:cNvSpPr>
          <p:nvPr>
            <p:ph idx="1"/>
          </p:nvPr>
        </p:nvSpPr>
        <p:spPr>
          <a:xfrm>
            <a:off x="838200" y="1825625"/>
            <a:ext cx="10515600" cy="1799702"/>
          </a:xfrm>
        </p:spPr>
        <p:txBody>
          <a:bodyPr>
            <a:normAutofit fontScale="92500"/>
          </a:bodyPr>
          <a:lstStyle/>
          <a:p>
            <a:r>
              <a:rPr lang="en-US"/>
              <a:t>Generate a synthetic disease outcome for each subgroup, divide the data set into subgroups (Gender &amp; Age)</a:t>
            </a:r>
          </a:p>
          <a:p>
            <a:r>
              <a:rPr lang="en-US"/>
              <a:t>For each subgroup, create synthetic binary labels using a different polynomial function of the input features with different levels of difficulty</a:t>
            </a:r>
          </a:p>
        </p:txBody>
      </p:sp>
      <p:pic>
        <p:nvPicPr>
          <p:cNvPr id="5" name="Picture 4">
            <a:extLst>
              <a:ext uri="{FF2B5EF4-FFF2-40B4-BE49-F238E27FC236}">
                <a16:creationId xmlns:a16="http://schemas.microsoft.com/office/drawing/2014/main" id="{A596B9B9-806F-BB4D-9232-5BAB4FCA3DB6}"/>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4" name="Content Placeholder 4" descr="A screenshot of a cell phone&#10;&#10;Description automatically generated">
            <a:extLst>
              <a:ext uri="{FF2B5EF4-FFF2-40B4-BE49-F238E27FC236}">
                <a16:creationId xmlns:a16="http://schemas.microsoft.com/office/drawing/2014/main" id="{479368DF-BDF6-4D9C-A78F-5A6159D347E7}"/>
              </a:ext>
            </a:extLst>
          </p:cNvPr>
          <p:cNvPicPr>
            <a:picLocks noChangeAspect="1"/>
          </p:cNvPicPr>
          <p:nvPr/>
        </p:nvPicPr>
        <p:blipFill>
          <a:blip r:embed="rId4"/>
          <a:stretch>
            <a:fillRect/>
          </a:stretch>
        </p:blipFill>
        <p:spPr>
          <a:xfrm>
            <a:off x="1053354" y="3429000"/>
            <a:ext cx="10515600" cy="3334977"/>
          </a:xfrm>
          <a:prstGeom prst="rect">
            <a:avLst/>
          </a:prstGeom>
        </p:spPr>
      </p:pic>
    </p:spTree>
    <p:extLst>
      <p:ext uri="{BB962C8B-B14F-4D97-AF65-F5344CB8AC3E}">
        <p14:creationId xmlns:p14="http://schemas.microsoft.com/office/powerpoint/2010/main" val="1130122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00A2-4EE7-D348-A0AA-A86113DE6A33}"/>
              </a:ext>
            </a:extLst>
          </p:cNvPr>
          <p:cNvSpPr>
            <a:spLocks noGrp="1"/>
          </p:cNvSpPr>
          <p:nvPr>
            <p:ph type="title"/>
          </p:nvPr>
        </p:nvSpPr>
        <p:spPr>
          <a:xfrm>
            <a:off x="5021821" y="4004732"/>
            <a:ext cx="6465287" cy="1324235"/>
          </a:xfrm>
        </p:spPr>
        <p:txBody>
          <a:bodyPr vert="horz" lIns="91440" tIns="45720" rIns="91440" bIns="45720" rtlCol="0" anchor="b">
            <a:normAutofit/>
          </a:bodyPr>
          <a:lstStyle/>
          <a:p>
            <a:r>
              <a:rPr lang="en-US"/>
              <a:t>ML Problem: Exploration vs. Exploitation</a:t>
            </a:r>
          </a:p>
        </p:txBody>
      </p:sp>
      <p:sp>
        <p:nvSpPr>
          <p:cNvPr id="20" name="Rectangle 19">
            <a:extLst>
              <a:ext uri="{FF2B5EF4-FFF2-40B4-BE49-F238E27FC236}">
                <a16:creationId xmlns:a16="http://schemas.microsoft.com/office/drawing/2014/main" id="{82B0BD37-87F5-4DDB-B767-20FA06048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4" y="321733"/>
            <a:ext cx="4129237" cy="606001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lose up of a newspaper&#10;&#10;Description automatically generated">
            <a:extLst>
              <a:ext uri="{FF2B5EF4-FFF2-40B4-BE49-F238E27FC236}">
                <a16:creationId xmlns:a16="http://schemas.microsoft.com/office/drawing/2014/main" id="{02DC480A-041F-4A0D-AE7C-727605227F31}"/>
              </a:ext>
            </a:extLst>
          </p:cNvPr>
          <p:cNvPicPr>
            <a:picLocks noChangeAspect="1"/>
          </p:cNvPicPr>
          <p:nvPr/>
        </p:nvPicPr>
        <p:blipFill rotWithShape="1">
          <a:blip r:embed="rId3"/>
          <a:srcRect r="-2" b="9613"/>
          <a:stretch/>
        </p:blipFill>
        <p:spPr>
          <a:xfrm>
            <a:off x="639366" y="1289075"/>
            <a:ext cx="3483526" cy="4128509"/>
          </a:xfrm>
          <a:prstGeom prst="rect">
            <a:avLst/>
          </a:prstGeom>
        </p:spPr>
      </p:pic>
      <p:sp>
        <p:nvSpPr>
          <p:cNvPr id="22" name="Rectangle 21">
            <a:extLst>
              <a:ext uri="{FF2B5EF4-FFF2-40B4-BE49-F238E27FC236}">
                <a16:creationId xmlns:a16="http://schemas.microsoft.com/office/drawing/2014/main" id="{ADFE5C4E-0B5D-4AB5-9877-3993F84A3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811469" y="321733"/>
            <a:ext cx="3375479"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A close up of a device&#10;&#10;Description automatically generated">
            <a:extLst>
              <a:ext uri="{FF2B5EF4-FFF2-40B4-BE49-F238E27FC236}">
                <a16:creationId xmlns:a16="http://schemas.microsoft.com/office/drawing/2014/main" id="{A6417957-BD08-44A2-9992-2794C423BD02}"/>
              </a:ext>
            </a:extLst>
          </p:cNvPr>
          <p:cNvPicPr>
            <a:picLocks noGrp="1" noChangeAspect="1"/>
          </p:cNvPicPr>
          <p:nvPr>
            <p:ph idx="1"/>
          </p:nvPr>
        </p:nvPicPr>
        <p:blipFill>
          <a:blip r:embed="rId4"/>
          <a:stretch>
            <a:fillRect/>
          </a:stretch>
        </p:blipFill>
        <p:spPr>
          <a:xfrm>
            <a:off x="5090338" y="1015324"/>
            <a:ext cx="2804299" cy="1866133"/>
          </a:xfrm>
          <a:prstGeom prst="rect">
            <a:avLst/>
          </a:prstGeom>
        </p:spPr>
      </p:pic>
      <p:sp>
        <p:nvSpPr>
          <p:cNvPr id="24" name="Rectangle 23">
            <a:extLst>
              <a:ext uri="{FF2B5EF4-FFF2-40B4-BE49-F238E27FC236}">
                <a16:creationId xmlns:a16="http://schemas.microsoft.com/office/drawing/2014/main" id="{06048CCE-094B-4948-B61B-DE627F176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08682" y="321733"/>
            <a:ext cx="3375478" cy="3259667"/>
          </a:xfrm>
          <a:prstGeom prst="rect">
            <a:avLst/>
          </a:prstGeom>
          <a:solidFill>
            <a:srgbClr val="FFFFFF"/>
          </a:solidFill>
          <a:ln w="127000" cap="sq" cmpd="thinThick">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A screenshot of a cell phone&#10;&#10;Description automatically generated">
            <a:extLst>
              <a:ext uri="{FF2B5EF4-FFF2-40B4-BE49-F238E27FC236}">
                <a16:creationId xmlns:a16="http://schemas.microsoft.com/office/drawing/2014/main" id="{318C1512-8AF2-45DB-AD8B-B90E46531BBA}"/>
              </a:ext>
            </a:extLst>
          </p:cNvPr>
          <p:cNvPicPr>
            <a:picLocks noChangeAspect="1"/>
          </p:cNvPicPr>
          <p:nvPr/>
        </p:nvPicPr>
        <p:blipFill>
          <a:blip r:embed="rId5"/>
          <a:stretch>
            <a:fillRect/>
          </a:stretch>
        </p:blipFill>
        <p:spPr>
          <a:xfrm>
            <a:off x="8830415" y="820911"/>
            <a:ext cx="2775335" cy="2254959"/>
          </a:xfrm>
          <a:prstGeom prst="rect">
            <a:avLst/>
          </a:prstGeom>
        </p:spPr>
      </p:pic>
      <p:cxnSp>
        <p:nvCxnSpPr>
          <p:cNvPr id="26" name="Straight Connector 25">
            <a:extLst>
              <a:ext uri="{FF2B5EF4-FFF2-40B4-BE49-F238E27FC236}">
                <a16:creationId xmlns:a16="http://schemas.microsoft.com/office/drawing/2014/main" id="{5BB48934-4796-4249-B64C-EE2375977B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BB69612-D533-C54F-85AC-419E37BCBC04}"/>
              </a:ext>
            </a:extLst>
          </p:cNvPr>
          <p:cNvPicPr>
            <a:picLocks noChangeAspect="1"/>
          </p:cNvPicPr>
          <p:nvPr/>
        </p:nvPicPr>
        <p:blipFill>
          <a:blip r:embed="rId6"/>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694787789"/>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AEB7-C4E3-ED4F-BA7A-BC387B2BB238}"/>
              </a:ext>
            </a:extLst>
          </p:cNvPr>
          <p:cNvSpPr>
            <a:spLocks noGrp="1"/>
          </p:cNvSpPr>
          <p:nvPr>
            <p:ph type="title"/>
          </p:nvPr>
        </p:nvSpPr>
        <p:spPr/>
        <p:txBody>
          <a:bodyPr/>
          <a:lstStyle/>
          <a:p>
            <a:r>
              <a:rPr lang="en-US"/>
              <a:t>Process Fairness vs. Outcome Fairness</a:t>
            </a:r>
          </a:p>
        </p:txBody>
      </p:sp>
      <p:sp>
        <p:nvSpPr>
          <p:cNvPr id="3" name="Content Placeholder 2">
            <a:extLst>
              <a:ext uri="{FF2B5EF4-FFF2-40B4-BE49-F238E27FC236}">
                <a16:creationId xmlns:a16="http://schemas.microsoft.com/office/drawing/2014/main" id="{8C70C823-90F1-244E-ADB7-40E0B204D360}"/>
              </a:ext>
            </a:extLst>
          </p:cNvPr>
          <p:cNvSpPr>
            <a:spLocks noGrp="1"/>
          </p:cNvSpPr>
          <p:nvPr>
            <p:ph idx="1"/>
          </p:nvPr>
        </p:nvSpPr>
        <p:spPr>
          <a:xfrm>
            <a:off x="838200" y="1825625"/>
            <a:ext cx="10350500" cy="4351338"/>
          </a:xfrm>
        </p:spPr>
        <p:txBody>
          <a:bodyPr>
            <a:noAutofit/>
          </a:bodyPr>
          <a:lstStyle/>
          <a:p>
            <a:r>
              <a:rPr lang="en-US" sz="2400"/>
              <a:t>Process Fairness is ensuring that the process is fair and not just the outcome</a:t>
            </a:r>
          </a:p>
          <a:p>
            <a:r>
              <a:rPr lang="en-US" sz="2400"/>
              <a:t>One way to measure it is by estimating the degree to which people consider the usage various features to be fair in a model (intuitive moral sense)</a:t>
            </a:r>
          </a:p>
          <a:p>
            <a:r>
              <a:rPr lang="en-US" sz="2400"/>
              <a:t>Let </a:t>
            </a:r>
            <a:r>
              <a:rPr lang="en-US" sz="2400" i="1"/>
              <a:t>U</a:t>
            </a:r>
            <a:r>
              <a:rPr lang="en-US" sz="2400"/>
              <a:t> denote the set of all members of society, and </a:t>
            </a:r>
            <a:r>
              <a:rPr lang="en-US" sz="2400" i="1"/>
              <a:t>F</a:t>
            </a:r>
            <a:r>
              <a:rPr lang="en-US" sz="2400"/>
              <a:t> denote the set of all possible features that might be used in the decision-making process</a:t>
            </a:r>
          </a:p>
          <a:p>
            <a:r>
              <a:rPr lang="en-US" sz="2400" b="1"/>
              <a:t>Feature-</a:t>
            </a:r>
            <a:r>
              <a:rPr lang="en-US" sz="2400" b="1" err="1"/>
              <a:t>Apriori</a:t>
            </a:r>
            <a:r>
              <a:rPr lang="en-US" sz="2400" b="1"/>
              <a:t> Fairness: </a:t>
            </a:r>
            <a:r>
              <a:rPr lang="en-US" sz="2400"/>
              <a:t>Without a priori knowledge of how feature usage affects outcomes </a:t>
            </a:r>
          </a:p>
          <a:p>
            <a:endParaRPr lang="en-US" sz="2400"/>
          </a:p>
        </p:txBody>
      </p:sp>
      <p:pic>
        <p:nvPicPr>
          <p:cNvPr id="4" name="Picture 3">
            <a:extLst>
              <a:ext uri="{FF2B5EF4-FFF2-40B4-BE49-F238E27FC236}">
                <a16:creationId xmlns:a16="http://schemas.microsoft.com/office/drawing/2014/main" id="{4251E383-C364-DF40-8794-7FB5ED1FADC4}"/>
              </a:ext>
            </a:extLst>
          </p:cNvPr>
          <p:cNvPicPr>
            <a:picLocks noChangeAspect="1"/>
          </p:cNvPicPr>
          <p:nvPr/>
        </p:nvPicPr>
        <p:blipFill>
          <a:blip r:embed="rId3"/>
          <a:stretch>
            <a:fillRect/>
          </a:stretch>
        </p:blipFill>
        <p:spPr>
          <a:xfrm>
            <a:off x="10663493" y="114689"/>
            <a:ext cx="566348" cy="566348"/>
          </a:xfrm>
          <a:prstGeom prst="rect">
            <a:avLst/>
          </a:prstGeom>
        </p:spPr>
      </p:pic>
      <p:pic>
        <p:nvPicPr>
          <p:cNvPr id="7" name="Picture 6">
            <a:extLst>
              <a:ext uri="{FF2B5EF4-FFF2-40B4-BE49-F238E27FC236}">
                <a16:creationId xmlns:a16="http://schemas.microsoft.com/office/drawing/2014/main" id="{AA5794E4-96B7-294B-BD39-00695108A21F}"/>
              </a:ext>
            </a:extLst>
          </p:cNvPr>
          <p:cNvPicPr>
            <a:picLocks noChangeAspect="1"/>
          </p:cNvPicPr>
          <p:nvPr/>
        </p:nvPicPr>
        <p:blipFill>
          <a:blip r:embed="rId4"/>
          <a:stretch>
            <a:fillRect/>
          </a:stretch>
        </p:blipFill>
        <p:spPr>
          <a:xfrm>
            <a:off x="11420341" y="126686"/>
            <a:ext cx="566348" cy="566348"/>
          </a:xfrm>
          <a:prstGeom prst="rect">
            <a:avLst/>
          </a:prstGeom>
        </p:spPr>
      </p:pic>
      <p:sp>
        <p:nvSpPr>
          <p:cNvPr id="5" name="Rectangle 4">
            <a:extLst>
              <a:ext uri="{FF2B5EF4-FFF2-40B4-BE49-F238E27FC236}">
                <a16:creationId xmlns:a16="http://schemas.microsoft.com/office/drawing/2014/main" id="{65AB6475-B82B-ED4B-9DEA-E57961E56DC5}"/>
              </a:ext>
            </a:extLst>
          </p:cNvPr>
          <p:cNvSpPr/>
          <p:nvPr/>
        </p:nvSpPr>
        <p:spPr>
          <a:xfrm>
            <a:off x="8855345" y="6308209"/>
            <a:ext cx="2374496" cy="369332"/>
          </a:xfrm>
          <a:prstGeom prst="rect">
            <a:avLst/>
          </a:prstGeom>
        </p:spPr>
        <p:txBody>
          <a:bodyPr wrap="none">
            <a:spAutoFit/>
          </a:bodyPr>
          <a:lstStyle/>
          <a:p>
            <a:r>
              <a:rPr lang="en-US"/>
              <a:t>[</a:t>
            </a:r>
            <a:r>
              <a:rPr lang="en-US" err="1"/>
              <a:t>Grgic-Hlaca</a:t>
            </a:r>
            <a:r>
              <a:rPr lang="en-US"/>
              <a:t> et al 2016]</a:t>
            </a:r>
          </a:p>
        </p:txBody>
      </p:sp>
      <p:pic>
        <p:nvPicPr>
          <p:cNvPr id="8" name="Picture 7" descr="A picture containing knife&#10;&#10;Description automatically generated">
            <a:extLst>
              <a:ext uri="{FF2B5EF4-FFF2-40B4-BE49-F238E27FC236}">
                <a16:creationId xmlns:a16="http://schemas.microsoft.com/office/drawing/2014/main" id="{C1ABD118-4FF1-2948-BF61-0B18DAB02C10}"/>
              </a:ext>
            </a:extLst>
          </p:cNvPr>
          <p:cNvPicPr>
            <a:picLocks noChangeAspect="1"/>
          </p:cNvPicPr>
          <p:nvPr/>
        </p:nvPicPr>
        <p:blipFill>
          <a:blip r:embed="rId5"/>
          <a:stretch>
            <a:fillRect/>
          </a:stretch>
        </p:blipFill>
        <p:spPr>
          <a:xfrm>
            <a:off x="3467100" y="4667250"/>
            <a:ext cx="4826000" cy="825500"/>
          </a:xfrm>
          <a:prstGeom prst="rect">
            <a:avLst/>
          </a:prstGeom>
        </p:spPr>
      </p:pic>
    </p:spTree>
    <p:extLst>
      <p:ext uri="{BB962C8B-B14F-4D97-AF65-F5344CB8AC3E}">
        <p14:creationId xmlns:p14="http://schemas.microsoft.com/office/powerpoint/2010/main" val="1947091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knife, table&#10;&#10;Description automatically generated">
            <a:extLst>
              <a:ext uri="{FF2B5EF4-FFF2-40B4-BE49-F238E27FC236}">
                <a16:creationId xmlns:a16="http://schemas.microsoft.com/office/drawing/2014/main" id="{80306EFB-448C-A040-8093-1305EA451EBC}"/>
              </a:ext>
            </a:extLst>
          </p:cNvPr>
          <p:cNvPicPr>
            <a:picLocks noChangeAspect="1"/>
          </p:cNvPicPr>
          <p:nvPr/>
        </p:nvPicPr>
        <p:blipFill>
          <a:blip r:embed="rId3"/>
          <a:stretch>
            <a:fillRect/>
          </a:stretch>
        </p:blipFill>
        <p:spPr>
          <a:xfrm>
            <a:off x="2447994" y="2386013"/>
            <a:ext cx="7505163" cy="1600200"/>
          </a:xfrm>
          <a:prstGeom prst="rect">
            <a:avLst/>
          </a:prstGeom>
        </p:spPr>
      </p:pic>
      <p:sp>
        <p:nvSpPr>
          <p:cNvPr id="2" name="Title 1">
            <a:extLst>
              <a:ext uri="{FF2B5EF4-FFF2-40B4-BE49-F238E27FC236}">
                <a16:creationId xmlns:a16="http://schemas.microsoft.com/office/drawing/2014/main" id="{67FDAEB7-C4E3-ED4F-BA7A-BC387B2BB238}"/>
              </a:ext>
            </a:extLst>
          </p:cNvPr>
          <p:cNvSpPr>
            <a:spLocks noGrp="1"/>
          </p:cNvSpPr>
          <p:nvPr>
            <p:ph type="title"/>
          </p:nvPr>
        </p:nvSpPr>
        <p:spPr/>
        <p:txBody>
          <a:bodyPr/>
          <a:lstStyle/>
          <a:p>
            <a:r>
              <a:rPr lang="en-US"/>
              <a:t>Process Fairness vs. Outcome Fairness</a:t>
            </a:r>
          </a:p>
        </p:txBody>
      </p:sp>
      <p:sp>
        <p:nvSpPr>
          <p:cNvPr id="3" name="Content Placeholder 2">
            <a:extLst>
              <a:ext uri="{FF2B5EF4-FFF2-40B4-BE49-F238E27FC236}">
                <a16:creationId xmlns:a16="http://schemas.microsoft.com/office/drawing/2014/main" id="{8C70C823-90F1-244E-ADB7-40E0B204D360}"/>
              </a:ext>
            </a:extLst>
          </p:cNvPr>
          <p:cNvSpPr>
            <a:spLocks noGrp="1"/>
          </p:cNvSpPr>
          <p:nvPr>
            <p:ph idx="1"/>
          </p:nvPr>
        </p:nvSpPr>
        <p:spPr>
          <a:xfrm>
            <a:off x="838199" y="1825625"/>
            <a:ext cx="10515599" cy="4351338"/>
          </a:xfrm>
        </p:spPr>
        <p:txBody>
          <a:bodyPr>
            <a:noAutofit/>
          </a:bodyPr>
          <a:lstStyle/>
          <a:p>
            <a:r>
              <a:rPr lang="en-US" sz="2400" b="1"/>
              <a:t>Feature-Accuracy Fairness: </a:t>
            </a:r>
            <a:r>
              <a:rPr lang="en-US" sz="2400"/>
              <a:t>Fair to use if it increases the accuracy of the classifier </a:t>
            </a:r>
            <a:br>
              <a:rPr lang="en-US" sz="2400"/>
            </a:br>
            <a:br>
              <a:rPr lang="en-US" sz="2400"/>
            </a:br>
            <a:br>
              <a:rPr lang="en-US" sz="2400"/>
            </a:br>
            <a:br>
              <a:rPr lang="en-US" sz="2400"/>
            </a:br>
            <a:br>
              <a:rPr lang="en-US" sz="2400"/>
            </a:br>
            <a:endParaRPr lang="en-US" sz="2400"/>
          </a:p>
          <a:p>
            <a:r>
              <a:rPr lang="en-US" sz="2400" b="1"/>
              <a:t>Feature-Disparity Fairness: </a:t>
            </a:r>
            <a:r>
              <a:rPr lang="en-US" sz="2400"/>
              <a:t>Fair to use even if it increases a measure of disparity (i.e. disparate impact or disparate mistreatment) of the classifier</a:t>
            </a:r>
          </a:p>
        </p:txBody>
      </p:sp>
      <p:pic>
        <p:nvPicPr>
          <p:cNvPr id="4" name="Picture 3">
            <a:extLst>
              <a:ext uri="{FF2B5EF4-FFF2-40B4-BE49-F238E27FC236}">
                <a16:creationId xmlns:a16="http://schemas.microsoft.com/office/drawing/2014/main" id="{4251E383-C364-DF40-8794-7FB5ED1FADC4}"/>
              </a:ext>
            </a:extLst>
          </p:cNvPr>
          <p:cNvPicPr>
            <a:picLocks noChangeAspect="1"/>
          </p:cNvPicPr>
          <p:nvPr/>
        </p:nvPicPr>
        <p:blipFill>
          <a:blip r:embed="rId4"/>
          <a:stretch>
            <a:fillRect/>
          </a:stretch>
        </p:blipFill>
        <p:spPr>
          <a:xfrm>
            <a:off x="10663493" y="114689"/>
            <a:ext cx="566348" cy="566348"/>
          </a:xfrm>
          <a:prstGeom prst="rect">
            <a:avLst/>
          </a:prstGeom>
        </p:spPr>
      </p:pic>
      <p:pic>
        <p:nvPicPr>
          <p:cNvPr id="7" name="Picture 6">
            <a:extLst>
              <a:ext uri="{FF2B5EF4-FFF2-40B4-BE49-F238E27FC236}">
                <a16:creationId xmlns:a16="http://schemas.microsoft.com/office/drawing/2014/main" id="{AA5794E4-96B7-294B-BD39-00695108A21F}"/>
              </a:ext>
            </a:extLst>
          </p:cNvPr>
          <p:cNvPicPr>
            <a:picLocks noChangeAspect="1"/>
          </p:cNvPicPr>
          <p:nvPr/>
        </p:nvPicPr>
        <p:blipFill>
          <a:blip r:embed="rId5"/>
          <a:stretch>
            <a:fillRect/>
          </a:stretch>
        </p:blipFill>
        <p:spPr>
          <a:xfrm>
            <a:off x="11420341" y="126686"/>
            <a:ext cx="566348" cy="566348"/>
          </a:xfrm>
          <a:prstGeom prst="rect">
            <a:avLst/>
          </a:prstGeom>
        </p:spPr>
      </p:pic>
      <p:sp>
        <p:nvSpPr>
          <p:cNvPr id="8" name="Rectangle 7">
            <a:extLst>
              <a:ext uri="{FF2B5EF4-FFF2-40B4-BE49-F238E27FC236}">
                <a16:creationId xmlns:a16="http://schemas.microsoft.com/office/drawing/2014/main" id="{978C4A25-DC0F-6741-9BD5-746BC1831099}"/>
              </a:ext>
            </a:extLst>
          </p:cNvPr>
          <p:cNvSpPr/>
          <p:nvPr/>
        </p:nvSpPr>
        <p:spPr>
          <a:xfrm>
            <a:off x="9051667" y="6366042"/>
            <a:ext cx="2374496" cy="369332"/>
          </a:xfrm>
          <a:prstGeom prst="rect">
            <a:avLst/>
          </a:prstGeom>
        </p:spPr>
        <p:txBody>
          <a:bodyPr wrap="none">
            <a:spAutoFit/>
          </a:bodyPr>
          <a:lstStyle/>
          <a:p>
            <a:r>
              <a:rPr lang="en-US"/>
              <a:t>[</a:t>
            </a:r>
            <a:r>
              <a:rPr lang="en-US" err="1"/>
              <a:t>Grgic-Hlaca</a:t>
            </a:r>
            <a:r>
              <a:rPr lang="en-US"/>
              <a:t> et al 2016]</a:t>
            </a:r>
          </a:p>
        </p:txBody>
      </p:sp>
      <p:pic>
        <p:nvPicPr>
          <p:cNvPr id="14" name="Picture 13" descr="A picture containing knife&#10;&#10;Description automatically generated">
            <a:extLst>
              <a:ext uri="{FF2B5EF4-FFF2-40B4-BE49-F238E27FC236}">
                <a16:creationId xmlns:a16="http://schemas.microsoft.com/office/drawing/2014/main" id="{10C7A46C-0553-B945-9B2B-01BF81DBC464}"/>
              </a:ext>
            </a:extLst>
          </p:cNvPr>
          <p:cNvPicPr>
            <a:picLocks noChangeAspect="1"/>
          </p:cNvPicPr>
          <p:nvPr/>
        </p:nvPicPr>
        <p:blipFill>
          <a:blip r:embed="rId6"/>
          <a:stretch>
            <a:fillRect/>
          </a:stretch>
        </p:blipFill>
        <p:spPr>
          <a:xfrm>
            <a:off x="2040193" y="4847432"/>
            <a:ext cx="7083838" cy="1554480"/>
          </a:xfrm>
          <a:prstGeom prst="rect">
            <a:avLst/>
          </a:prstGeom>
        </p:spPr>
      </p:pic>
    </p:spTree>
    <p:extLst>
      <p:ext uri="{BB962C8B-B14F-4D97-AF65-F5344CB8AC3E}">
        <p14:creationId xmlns:p14="http://schemas.microsoft.com/office/powerpoint/2010/main" val="3626931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CE84-29EB-D642-BE4A-137172F3C1A2}"/>
              </a:ext>
            </a:extLst>
          </p:cNvPr>
          <p:cNvSpPr>
            <a:spLocks noGrp="1"/>
          </p:cNvSpPr>
          <p:nvPr>
            <p:ph type="title"/>
          </p:nvPr>
        </p:nvSpPr>
        <p:spPr/>
        <p:txBody>
          <a:bodyPr/>
          <a:lstStyle/>
          <a:p>
            <a:r>
              <a:rPr lang="en-US"/>
              <a:t>Process Fairness vs. Outcome Fairness</a:t>
            </a:r>
          </a:p>
        </p:txBody>
      </p:sp>
      <p:sp>
        <p:nvSpPr>
          <p:cNvPr id="3" name="Content Placeholder 2">
            <a:extLst>
              <a:ext uri="{FF2B5EF4-FFF2-40B4-BE49-F238E27FC236}">
                <a16:creationId xmlns:a16="http://schemas.microsoft.com/office/drawing/2014/main" id="{494DD4B0-4405-BC47-9556-8E7445C86BA4}"/>
              </a:ext>
            </a:extLst>
          </p:cNvPr>
          <p:cNvSpPr>
            <a:spLocks noGrp="1"/>
          </p:cNvSpPr>
          <p:nvPr>
            <p:ph idx="1"/>
          </p:nvPr>
        </p:nvSpPr>
        <p:spPr>
          <a:xfrm>
            <a:off x="838200" y="6070599"/>
            <a:ext cx="10515600" cy="614363"/>
          </a:xfrm>
        </p:spPr>
        <p:txBody>
          <a:bodyPr/>
          <a:lstStyle/>
          <a:p>
            <a:pPr marL="0" indent="0">
              <a:buNone/>
            </a:pPr>
            <a:r>
              <a:rPr lang="en-US"/>
              <a:t>Process Fairness also exhibits Performance-Fairness trade-off </a:t>
            </a:r>
          </a:p>
        </p:txBody>
      </p:sp>
      <p:pic>
        <p:nvPicPr>
          <p:cNvPr id="11" name="Picture 10" descr="A screenshot of a cell phone&#10;&#10;Description automatically generated">
            <a:extLst>
              <a:ext uri="{FF2B5EF4-FFF2-40B4-BE49-F238E27FC236}">
                <a16:creationId xmlns:a16="http://schemas.microsoft.com/office/drawing/2014/main" id="{8D927907-B52F-F643-B28A-F087EA7F67AE}"/>
              </a:ext>
            </a:extLst>
          </p:cNvPr>
          <p:cNvPicPr>
            <a:picLocks noChangeAspect="1"/>
          </p:cNvPicPr>
          <p:nvPr/>
        </p:nvPicPr>
        <p:blipFill>
          <a:blip r:embed="rId3"/>
          <a:stretch>
            <a:fillRect/>
          </a:stretch>
        </p:blipFill>
        <p:spPr>
          <a:xfrm>
            <a:off x="615950" y="1810543"/>
            <a:ext cx="10960100" cy="4140200"/>
          </a:xfrm>
          <a:prstGeom prst="rect">
            <a:avLst/>
          </a:prstGeom>
        </p:spPr>
      </p:pic>
      <p:pic>
        <p:nvPicPr>
          <p:cNvPr id="8" name="Picture 7">
            <a:extLst>
              <a:ext uri="{FF2B5EF4-FFF2-40B4-BE49-F238E27FC236}">
                <a16:creationId xmlns:a16="http://schemas.microsoft.com/office/drawing/2014/main" id="{70D88B81-684B-524C-B68B-252CB7ECE568}"/>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3689958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E998-253E-314D-94FE-853F131662F3}"/>
              </a:ext>
            </a:extLst>
          </p:cNvPr>
          <p:cNvSpPr>
            <a:spLocks noGrp="1"/>
          </p:cNvSpPr>
          <p:nvPr>
            <p:ph type="title"/>
          </p:nvPr>
        </p:nvSpPr>
        <p:spPr/>
        <p:txBody>
          <a:bodyPr/>
          <a:lstStyle/>
          <a:p>
            <a:r>
              <a:rPr lang="en-US"/>
              <a:t>Decoupled Classifiers</a:t>
            </a:r>
          </a:p>
        </p:txBody>
      </p:sp>
      <p:sp>
        <p:nvSpPr>
          <p:cNvPr id="3" name="Rectangle 2">
            <a:extLst>
              <a:ext uri="{FF2B5EF4-FFF2-40B4-BE49-F238E27FC236}">
                <a16:creationId xmlns:a16="http://schemas.microsoft.com/office/drawing/2014/main" id="{4E70A07E-3A10-974D-94BB-24D4E4089BA7}"/>
              </a:ext>
            </a:extLst>
          </p:cNvPr>
          <p:cNvSpPr/>
          <p:nvPr/>
        </p:nvSpPr>
        <p:spPr>
          <a:xfrm>
            <a:off x="508000" y="1417003"/>
            <a:ext cx="6096000" cy="3785652"/>
          </a:xfrm>
          <a:prstGeom prst="rect">
            <a:avLst/>
          </a:prstGeom>
        </p:spPr>
        <p:txBody>
          <a:bodyPr>
            <a:spAutoFit/>
          </a:bodyPr>
          <a:lstStyle/>
          <a:p>
            <a:pPr marL="342900" indent="-342900">
              <a:buFont typeface="Arial" panose="020B0604020202020204" pitchFamily="34" charset="0"/>
              <a:buChar char="•"/>
            </a:pPr>
            <a:r>
              <a:rPr lang="en-US" sz="2400"/>
              <a:t>A model that ignores group membership may impose heterogenous trade-offs between groups</a:t>
            </a:r>
          </a:p>
          <a:p>
            <a:pPr marL="342900" indent="-342900">
              <a:buFont typeface="Arial" panose="020B0604020202020204" pitchFamily="34" charset="0"/>
              <a:buChar char="•"/>
            </a:pPr>
            <a:r>
              <a:rPr lang="en-US" sz="2400" b="1"/>
              <a:t>Decoupled classifiers: </a:t>
            </a:r>
            <a:r>
              <a:rPr lang="en-US" sz="2400"/>
              <a:t>Train a classifier for each group using data from that group</a:t>
            </a:r>
          </a:p>
          <a:p>
            <a:pPr marL="342900" indent="-342900">
              <a:buFont typeface="Arial" panose="020B0604020202020204" pitchFamily="34" charset="0"/>
              <a:buChar char="•"/>
            </a:pPr>
            <a:r>
              <a:rPr lang="en-US" sz="2400"/>
              <a:t>Conditions: Each group should prefer their assigned model to (</a:t>
            </a:r>
            <a:r>
              <a:rPr lang="en-US" sz="2400" err="1"/>
              <a:t>i</a:t>
            </a:r>
            <a:r>
              <a:rPr lang="en-US" sz="2400"/>
              <a:t>) a pooled model that ignores group membership (rationality) and (ii) the model assigned to any other group (envy-freeness)</a:t>
            </a:r>
          </a:p>
        </p:txBody>
      </p:sp>
      <p:sp>
        <p:nvSpPr>
          <p:cNvPr id="4" name="Rectangle 3">
            <a:extLst>
              <a:ext uri="{FF2B5EF4-FFF2-40B4-BE49-F238E27FC236}">
                <a16:creationId xmlns:a16="http://schemas.microsoft.com/office/drawing/2014/main" id="{ECF18751-E499-6F47-A2A2-ED451290CCE8}"/>
              </a:ext>
            </a:extLst>
          </p:cNvPr>
          <p:cNvSpPr/>
          <p:nvPr/>
        </p:nvSpPr>
        <p:spPr>
          <a:xfrm>
            <a:off x="6981654" y="6265128"/>
            <a:ext cx="4529510" cy="369332"/>
          </a:xfrm>
          <a:prstGeom prst="rect">
            <a:avLst/>
          </a:prstGeom>
        </p:spPr>
        <p:txBody>
          <a:bodyPr wrap="none">
            <a:spAutoFit/>
          </a:bodyPr>
          <a:lstStyle/>
          <a:p>
            <a:r>
              <a:rPr lang="en-US"/>
              <a:t>[</a:t>
            </a:r>
            <a:r>
              <a:rPr lang="en-US" err="1"/>
              <a:t>Ustun</a:t>
            </a:r>
            <a:r>
              <a:rPr lang="en-US"/>
              <a:t> et al 2018; Herbert-Johnson et al 2018]</a:t>
            </a:r>
          </a:p>
        </p:txBody>
      </p:sp>
      <p:pic>
        <p:nvPicPr>
          <p:cNvPr id="5" name="Picture 4">
            <a:extLst>
              <a:ext uri="{FF2B5EF4-FFF2-40B4-BE49-F238E27FC236}">
                <a16:creationId xmlns:a16="http://schemas.microsoft.com/office/drawing/2014/main" id="{CC736D93-BB3F-D542-B603-C2909480B378}"/>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7" name="Picture 6" descr="A screenshot of a cell phone screen with text&#10;&#10;Description automatically generated">
            <a:extLst>
              <a:ext uri="{FF2B5EF4-FFF2-40B4-BE49-F238E27FC236}">
                <a16:creationId xmlns:a16="http://schemas.microsoft.com/office/drawing/2014/main" id="{2403EEAD-0A4A-FD46-B637-4B72C2F7381D}"/>
              </a:ext>
            </a:extLst>
          </p:cNvPr>
          <p:cNvPicPr>
            <a:picLocks noChangeAspect="1"/>
          </p:cNvPicPr>
          <p:nvPr/>
        </p:nvPicPr>
        <p:blipFill>
          <a:blip r:embed="rId4"/>
          <a:stretch>
            <a:fillRect/>
          </a:stretch>
        </p:blipFill>
        <p:spPr>
          <a:xfrm>
            <a:off x="6981654" y="1417003"/>
            <a:ext cx="4572000" cy="3109929"/>
          </a:xfrm>
          <a:prstGeom prst="rect">
            <a:avLst/>
          </a:prstGeom>
        </p:spPr>
      </p:pic>
    </p:spTree>
    <p:extLst>
      <p:ext uri="{BB962C8B-B14F-4D97-AF65-F5344CB8AC3E}">
        <p14:creationId xmlns:p14="http://schemas.microsoft.com/office/powerpoint/2010/main" val="325288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5A84-ED3E-EA43-BA5E-92F79306C262}"/>
              </a:ext>
            </a:extLst>
          </p:cNvPr>
          <p:cNvSpPr>
            <a:spLocks noGrp="1"/>
          </p:cNvSpPr>
          <p:nvPr>
            <p:ph type="title"/>
          </p:nvPr>
        </p:nvSpPr>
        <p:spPr/>
        <p:txBody>
          <a:bodyPr/>
          <a:lstStyle/>
          <a:p>
            <a:r>
              <a:rPr lang="en-US"/>
              <a:t>Adversarial Debiasing</a:t>
            </a:r>
          </a:p>
        </p:txBody>
      </p:sp>
      <p:sp>
        <p:nvSpPr>
          <p:cNvPr id="3" name="Content Placeholder 2">
            <a:extLst>
              <a:ext uri="{FF2B5EF4-FFF2-40B4-BE49-F238E27FC236}">
                <a16:creationId xmlns:a16="http://schemas.microsoft.com/office/drawing/2014/main" id="{76DE4330-732D-7149-BF6A-B676B8F7ADBD}"/>
              </a:ext>
            </a:extLst>
          </p:cNvPr>
          <p:cNvSpPr>
            <a:spLocks noGrp="1"/>
          </p:cNvSpPr>
          <p:nvPr>
            <p:ph idx="1"/>
          </p:nvPr>
        </p:nvSpPr>
        <p:spPr>
          <a:xfrm>
            <a:off x="838200" y="1825625"/>
            <a:ext cx="10515600" cy="3015421"/>
          </a:xfrm>
        </p:spPr>
        <p:txBody>
          <a:bodyPr>
            <a:normAutofit fontScale="85000" lnSpcReduction="10000"/>
          </a:bodyPr>
          <a:lstStyle/>
          <a:p>
            <a:r>
              <a:rPr lang="en-US"/>
              <a:t>Suppose we want to ensure that an adversary cannot infer the target variable</a:t>
            </a:r>
          </a:p>
          <a:p>
            <a:r>
              <a:rPr lang="en-US"/>
              <a:t>For </a:t>
            </a:r>
            <a:r>
              <a:rPr lang="en-US" i="1"/>
              <a:t>Demography Parity</a:t>
            </a:r>
            <a:r>
              <a:rPr lang="en-US"/>
              <a:t>, the adversary gets the predicted label Yˆ . Intuitively, this allows the adversary to try to predict the protected variable using nothing but the predicted label</a:t>
            </a:r>
          </a:p>
          <a:p>
            <a:r>
              <a:rPr lang="en-US"/>
              <a:t>For </a:t>
            </a:r>
            <a:r>
              <a:rPr lang="en-US" i="1"/>
              <a:t>Equality of Odds</a:t>
            </a:r>
            <a:r>
              <a:rPr lang="en-US"/>
              <a:t>, the adversary gets Yˆ and the true label Y</a:t>
            </a:r>
          </a:p>
          <a:p>
            <a:r>
              <a:rPr lang="en-US"/>
              <a:t>For </a:t>
            </a:r>
            <a:r>
              <a:rPr lang="en-US" i="1"/>
              <a:t>Equality of Opportunity</a:t>
            </a:r>
            <a:r>
              <a:rPr lang="en-US"/>
              <a:t> on a given class y, we can restrict the training set of the adversary to training examples</a:t>
            </a:r>
          </a:p>
          <a:p>
            <a:r>
              <a:rPr lang="en-US"/>
              <a:t>General, Model-Agnostic and Optimal (under certain conditions)</a:t>
            </a:r>
          </a:p>
        </p:txBody>
      </p:sp>
      <p:pic>
        <p:nvPicPr>
          <p:cNvPr id="5" name="Picture 4" descr="A picture containing table&#10;&#10;Description automatically generated">
            <a:extLst>
              <a:ext uri="{FF2B5EF4-FFF2-40B4-BE49-F238E27FC236}">
                <a16:creationId xmlns:a16="http://schemas.microsoft.com/office/drawing/2014/main" id="{B182A955-7127-B34B-B154-2F9CDB1042D5}"/>
              </a:ext>
            </a:extLst>
          </p:cNvPr>
          <p:cNvPicPr>
            <a:picLocks noChangeAspect="1"/>
          </p:cNvPicPr>
          <p:nvPr/>
        </p:nvPicPr>
        <p:blipFill>
          <a:blip r:embed="rId3"/>
          <a:stretch>
            <a:fillRect/>
          </a:stretch>
        </p:blipFill>
        <p:spPr>
          <a:xfrm>
            <a:off x="2738535" y="4841047"/>
            <a:ext cx="5597912" cy="1828800"/>
          </a:xfrm>
          <a:prstGeom prst="rect">
            <a:avLst/>
          </a:prstGeom>
        </p:spPr>
      </p:pic>
      <p:pic>
        <p:nvPicPr>
          <p:cNvPr id="6" name="Picture 5">
            <a:extLst>
              <a:ext uri="{FF2B5EF4-FFF2-40B4-BE49-F238E27FC236}">
                <a16:creationId xmlns:a16="http://schemas.microsoft.com/office/drawing/2014/main" id="{85D813B2-5B40-2B4A-B19A-F57F6C52AD4A}"/>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8149C678-CD1A-4B72-B489-FA344E882375}"/>
              </a:ext>
            </a:extLst>
          </p:cNvPr>
          <p:cNvSpPr txBox="1"/>
          <p:nvPr/>
        </p:nvSpPr>
        <p:spPr>
          <a:xfrm>
            <a:off x="8364079" y="6123543"/>
            <a:ext cx="3622610" cy="369332"/>
          </a:xfrm>
          <a:prstGeom prst="rect">
            <a:avLst/>
          </a:prstGeom>
          <a:noFill/>
        </p:spPr>
        <p:txBody>
          <a:bodyPr wrap="square">
            <a:spAutoFit/>
          </a:bodyPr>
          <a:lstStyle/>
          <a:p>
            <a:r>
              <a:rPr lang="en-US"/>
              <a:t>[</a:t>
            </a:r>
            <a:r>
              <a:rPr lang="en-US" err="1"/>
              <a:t>Beutel</a:t>
            </a:r>
            <a:r>
              <a:rPr lang="en-US"/>
              <a:t> et al 2017; Zhang et al 2018]</a:t>
            </a:r>
          </a:p>
        </p:txBody>
      </p:sp>
    </p:spTree>
    <p:extLst>
      <p:ext uri="{BB962C8B-B14F-4D97-AF65-F5344CB8AC3E}">
        <p14:creationId xmlns:p14="http://schemas.microsoft.com/office/powerpoint/2010/main" val="12739748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p:txBody>
          <a:bodyPr/>
          <a:lstStyle/>
          <a:p>
            <a:r>
              <a:rPr lang="en-US"/>
              <a:t>Best Practices</a:t>
            </a:r>
          </a:p>
        </p:txBody>
      </p:sp>
      <p:sp>
        <p:nvSpPr>
          <p:cNvPr id="4" name="Text Placeholder 3">
            <a:extLst>
              <a:ext uri="{FF2B5EF4-FFF2-40B4-BE49-F238E27FC236}">
                <a16:creationId xmlns:a16="http://schemas.microsoft.com/office/drawing/2014/main" id="{40D17D13-1853-EF41-AB0E-3F769E9FEC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4602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A050-CA76-F240-A3BD-860C9945858B}"/>
              </a:ext>
            </a:extLst>
          </p:cNvPr>
          <p:cNvSpPr>
            <a:spLocks noGrp="1"/>
          </p:cNvSpPr>
          <p:nvPr>
            <p:ph type="title"/>
          </p:nvPr>
        </p:nvSpPr>
        <p:spPr/>
        <p:txBody>
          <a:bodyPr/>
          <a:lstStyle/>
          <a:p>
            <a:r>
              <a:rPr lang="en-US"/>
              <a:t>Fairness in Machine Learning in General</a:t>
            </a:r>
          </a:p>
        </p:txBody>
      </p:sp>
      <p:sp>
        <p:nvSpPr>
          <p:cNvPr id="3" name="Content Placeholder 2">
            <a:extLst>
              <a:ext uri="{FF2B5EF4-FFF2-40B4-BE49-F238E27FC236}">
                <a16:creationId xmlns:a16="http://schemas.microsoft.com/office/drawing/2014/main" id="{6A9D407D-5431-3D4E-9EFA-8975684E134F}"/>
              </a:ext>
            </a:extLst>
          </p:cNvPr>
          <p:cNvSpPr>
            <a:spLocks noGrp="1"/>
          </p:cNvSpPr>
          <p:nvPr>
            <p:ph sz="half" idx="1"/>
          </p:nvPr>
        </p:nvSpPr>
        <p:spPr/>
        <p:txBody>
          <a:bodyPr>
            <a:normAutofit/>
          </a:bodyPr>
          <a:lstStyle/>
          <a:p>
            <a:r>
              <a:rPr lang="en-US"/>
              <a:t>Classification</a:t>
            </a:r>
          </a:p>
          <a:p>
            <a:r>
              <a:rPr lang="en-US"/>
              <a:t>Regression</a:t>
            </a:r>
          </a:p>
          <a:p>
            <a:r>
              <a:rPr lang="en-US"/>
              <a:t>Ranking</a:t>
            </a:r>
          </a:p>
          <a:p>
            <a:r>
              <a:rPr lang="en-US"/>
              <a:t>Recommendation</a:t>
            </a:r>
          </a:p>
          <a:p>
            <a:r>
              <a:rPr lang="en-US"/>
              <a:t>Bandit Learning</a:t>
            </a:r>
          </a:p>
        </p:txBody>
      </p:sp>
      <p:sp>
        <p:nvSpPr>
          <p:cNvPr id="4" name="Content Placeholder 3">
            <a:extLst>
              <a:ext uri="{FF2B5EF4-FFF2-40B4-BE49-F238E27FC236}">
                <a16:creationId xmlns:a16="http://schemas.microsoft.com/office/drawing/2014/main" id="{92AFA75B-1CF0-5941-B376-28F05B4C51C8}"/>
              </a:ext>
            </a:extLst>
          </p:cNvPr>
          <p:cNvSpPr>
            <a:spLocks noGrp="1"/>
          </p:cNvSpPr>
          <p:nvPr>
            <p:ph sz="half" idx="2"/>
          </p:nvPr>
        </p:nvSpPr>
        <p:spPr/>
        <p:txBody>
          <a:bodyPr/>
          <a:lstStyle/>
          <a:p>
            <a:r>
              <a:rPr lang="en-US"/>
              <a:t>Reinforcement Learning</a:t>
            </a:r>
          </a:p>
          <a:p>
            <a:r>
              <a:rPr lang="en-US"/>
              <a:t>NLP</a:t>
            </a:r>
          </a:p>
          <a:p>
            <a:r>
              <a:rPr lang="en-US"/>
              <a:t>Clustering</a:t>
            </a:r>
          </a:p>
          <a:p>
            <a:r>
              <a:rPr lang="en-US"/>
              <a:t>Representational Learning</a:t>
            </a:r>
          </a:p>
          <a:p>
            <a:r>
              <a:rPr lang="en-US"/>
              <a:t>Causal Inference</a:t>
            </a:r>
          </a:p>
          <a:p>
            <a:endParaRPr lang="en-US"/>
          </a:p>
        </p:txBody>
      </p:sp>
      <p:sp>
        <p:nvSpPr>
          <p:cNvPr id="5" name="Rectangle 4">
            <a:extLst>
              <a:ext uri="{FF2B5EF4-FFF2-40B4-BE49-F238E27FC236}">
                <a16:creationId xmlns:a16="http://schemas.microsoft.com/office/drawing/2014/main" id="{45DAD2BE-5A7E-8249-85B4-28078838E429}"/>
              </a:ext>
            </a:extLst>
          </p:cNvPr>
          <p:cNvSpPr/>
          <p:nvPr/>
        </p:nvSpPr>
        <p:spPr>
          <a:xfrm>
            <a:off x="636814" y="1825626"/>
            <a:ext cx="2824843" cy="529648"/>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11111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2CE1EA2-F52F-AD4B-A012-10A1D3DE09C1}"/>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n-US" sz="2700" kern="1200">
                <a:solidFill>
                  <a:srgbClr val="FFFFFF"/>
                </a:solidFill>
                <a:latin typeface="+mj-lt"/>
                <a:ea typeface="+mj-ea"/>
                <a:cs typeface="+mj-cs"/>
              </a:rPr>
              <a:t>Recommendations</a:t>
            </a:r>
          </a:p>
        </p:txBody>
      </p:sp>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BD218D-A457-E54D-A66D-65416CDE394F}"/>
              </a:ext>
            </a:extLst>
          </p:cNvPr>
          <p:cNvPicPr>
            <a:picLocks noChangeAspect="1"/>
          </p:cNvPicPr>
          <p:nvPr/>
        </p:nvPicPr>
        <p:blipFill>
          <a:blip r:embed="rId3"/>
          <a:stretch>
            <a:fillRect/>
          </a:stretch>
        </p:blipFill>
        <p:spPr>
          <a:xfrm>
            <a:off x="11420341" y="126686"/>
            <a:ext cx="566348" cy="566348"/>
          </a:xfrm>
          <a:prstGeom prst="rect">
            <a:avLst/>
          </a:prstGeom>
        </p:spPr>
      </p:pic>
      <p:sp>
        <p:nvSpPr>
          <p:cNvPr id="8" name="TextBox 7">
            <a:extLst>
              <a:ext uri="{FF2B5EF4-FFF2-40B4-BE49-F238E27FC236}">
                <a16:creationId xmlns:a16="http://schemas.microsoft.com/office/drawing/2014/main" id="{494258A7-77FB-43DC-9E03-6FDF1511E5E2}"/>
              </a:ext>
            </a:extLst>
          </p:cNvPr>
          <p:cNvSpPr txBox="1"/>
          <p:nvPr/>
        </p:nvSpPr>
        <p:spPr>
          <a:xfrm>
            <a:off x="9312275" y="63992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[Rajkomar et al 2018]</a:t>
            </a:r>
          </a:p>
        </p:txBody>
      </p:sp>
      <p:graphicFrame>
        <p:nvGraphicFramePr>
          <p:cNvPr id="3" name="Diagram 5">
            <a:extLst>
              <a:ext uri="{FF2B5EF4-FFF2-40B4-BE49-F238E27FC236}">
                <a16:creationId xmlns:a16="http://schemas.microsoft.com/office/drawing/2014/main" id="{FD46C561-4B6B-4D30-9832-B9B7A9FA9437}"/>
              </a:ext>
            </a:extLst>
          </p:cNvPr>
          <p:cNvGraphicFramePr/>
          <p:nvPr>
            <p:extLst>
              <p:ext uri="{D42A27DB-BD31-4B8C-83A1-F6EECF244321}">
                <p14:modId xmlns:p14="http://schemas.microsoft.com/office/powerpoint/2010/main" val="1145696906"/>
              </p:ext>
            </p:extLst>
          </p:nvPr>
        </p:nvGraphicFramePr>
        <p:xfrm>
          <a:off x="5445125" y="1647825"/>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6653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783A182-81F2-F143-A907-38F9C86CD70A}"/>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Impossibility of Fairness in the real world</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35760-0ACD-2144-9C55-960F2510A214}"/>
              </a:ext>
            </a:extLst>
          </p:cNvPr>
          <p:cNvSpPr>
            <a:spLocks noGrp="1"/>
          </p:cNvSpPr>
          <p:nvPr>
            <p:ph idx="1"/>
          </p:nvPr>
        </p:nvSpPr>
        <p:spPr>
          <a:xfrm>
            <a:off x="4379709" y="686862"/>
            <a:ext cx="7037591" cy="5475129"/>
          </a:xfrm>
        </p:spPr>
        <p:txBody>
          <a:bodyPr anchor="ctr">
            <a:normAutofit/>
          </a:bodyPr>
          <a:lstStyle/>
          <a:p>
            <a:r>
              <a:rPr lang="en-US" sz="2000"/>
              <a:t>Unfair practices do not exist in a vacuum but are embedded in the larger context of historical, social and political realities [</a:t>
            </a:r>
            <a:r>
              <a:rPr lang="en-US" sz="2000" err="1"/>
              <a:t>Glymour</a:t>
            </a:r>
            <a:r>
              <a:rPr lang="en-US" sz="2000"/>
              <a:t> et al 2019; Herington 2020]</a:t>
            </a:r>
            <a:endParaRPr lang="en-US" sz="2000">
              <a:cs typeface="Calibri"/>
            </a:endParaRPr>
          </a:p>
          <a:p>
            <a:r>
              <a:rPr lang="en-US" sz="2000"/>
              <a:t>Measures of algorithmic bias assume that an algorithm which is fair in the abstract will be fair in the world.</a:t>
            </a:r>
            <a:endParaRPr lang="en-US" sz="2000">
              <a:cs typeface="Calibri"/>
            </a:endParaRPr>
          </a:p>
          <a:p>
            <a:r>
              <a:rPr lang="en-US" sz="2000"/>
              <a:t>Centuries of injustice continue to permeate society and continue to be responsible for race- and gender-based inequality </a:t>
            </a:r>
            <a:endParaRPr lang="en-US" sz="2000">
              <a:cs typeface="Calibri"/>
            </a:endParaRPr>
          </a:p>
          <a:p>
            <a:r>
              <a:rPr lang="en-US" sz="2000"/>
              <a:t>Implicit vs explicit biases can be difficult and / or impossible to adjust for and demand societal changes </a:t>
            </a:r>
            <a:endParaRPr lang="en-US" sz="2000">
              <a:cs typeface="Calibri"/>
            </a:endParaRPr>
          </a:p>
          <a:p>
            <a:endParaRPr lang="en-US" sz="1200">
              <a:cs typeface="Calibri"/>
            </a:endParaRPr>
          </a:p>
        </p:txBody>
      </p:sp>
      <p:pic>
        <p:nvPicPr>
          <p:cNvPr id="4" name="Picture 3">
            <a:extLst>
              <a:ext uri="{FF2B5EF4-FFF2-40B4-BE49-F238E27FC236}">
                <a16:creationId xmlns:a16="http://schemas.microsoft.com/office/drawing/2014/main" id="{95D35D5B-6F23-514B-AD68-047F583573D5}"/>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765577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809FE1E-9F61-074E-9A40-936285A720BD}"/>
              </a:ext>
            </a:extLst>
          </p:cNvPr>
          <p:cNvSpPr>
            <a:spLocks noGrp="1"/>
          </p:cNvSpPr>
          <p:nvPr>
            <p:ph type="title"/>
          </p:nvPr>
        </p:nvSpPr>
        <p:spPr>
          <a:xfrm>
            <a:off x="777240" y="731519"/>
            <a:ext cx="2845191" cy="3237579"/>
          </a:xfrm>
        </p:spPr>
        <p:txBody>
          <a:bodyPr>
            <a:normAutofit/>
          </a:bodyPr>
          <a:lstStyle/>
          <a:p>
            <a:r>
              <a:rPr lang="en-US" sz="3800">
                <a:solidFill>
                  <a:srgbClr val="FFFFFF"/>
                </a:solidFill>
                <a:cs typeface="Calibri Light"/>
              </a:rPr>
              <a:t>Prediction &amp; Policy</a:t>
            </a:r>
            <a:endParaRPr lang="en-US" sz="380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A30B69-9F6A-A24F-AF70-50B564878B11}"/>
              </a:ext>
            </a:extLst>
          </p:cNvPr>
          <p:cNvSpPr>
            <a:spLocks noGrp="1"/>
          </p:cNvSpPr>
          <p:nvPr>
            <p:ph idx="1"/>
          </p:nvPr>
        </p:nvSpPr>
        <p:spPr>
          <a:xfrm>
            <a:off x="4379709" y="686862"/>
            <a:ext cx="7037591" cy="5475129"/>
          </a:xfrm>
        </p:spPr>
        <p:txBody>
          <a:bodyPr anchor="ctr">
            <a:normAutofit/>
          </a:bodyPr>
          <a:lstStyle/>
          <a:p>
            <a:r>
              <a:rPr lang="en-US" sz="2600"/>
              <a:t>Allocation of services, particularly those derived from outputs of machine learning models, must be continually evaluated for evidence of bias to ensure that services are delivered equally across protected groups</a:t>
            </a:r>
            <a:endParaRPr lang="en-US"/>
          </a:p>
          <a:p>
            <a:r>
              <a:rPr lang="en-US" sz="2600">
                <a:cs typeface="Calibri"/>
              </a:rPr>
              <a:t>The allocation of services will be determined by how clinicians or other end users interact with the model</a:t>
            </a:r>
          </a:p>
          <a:p>
            <a:pPr lvl="1"/>
            <a:r>
              <a:rPr lang="en-US" sz="2200">
                <a:cs typeface="Calibri"/>
              </a:rPr>
              <a:t>Is there a disparate impact?</a:t>
            </a:r>
          </a:p>
          <a:p>
            <a:pPr lvl="1"/>
            <a:r>
              <a:rPr lang="en-US" sz="2200">
                <a:cs typeface="Calibri"/>
              </a:rPr>
              <a:t>Is the clinical team subject to automation bias or dismissal bias? And how may that differentially affect patient groups?</a:t>
            </a:r>
          </a:p>
          <a:p>
            <a:pPr lvl="1"/>
            <a:r>
              <a:rPr lang="en-US" sz="2200">
                <a:cs typeface="Calibri"/>
              </a:rPr>
              <a:t>Opportunity cost</a:t>
            </a:r>
          </a:p>
        </p:txBody>
      </p:sp>
      <p:pic>
        <p:nvPicPr>
          <p:cNvPr id="4" name="Picture 3">
            <a:extLst>
              <a:ext uri="{FF2B5EF4-FFF2-40B4-BE49-F238E27FC236}">
                <a16:creationId xmlns:a16="http://schemas.microsoft.com/office/drawing/2014/main" id="{534BD80B-4BB1-A04B-8419-67D4EAB18B41}"/>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953447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55522F3-81C5-4B47-B27E-29FCA73C2EC8}"/>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Best Practices: Task Definition</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D748AC-C7CE-2149-B40F-3EB646720B6C}"/>
              </a:ext>
            </a:extLst>
          </p:cNvPr>
          <p:cNvSpPr>
            <a:spLocks noGrp="1"/>
          </p:cNvSpPr>
          <p:nvPr>
            <p:ph idx="1"/>
          </p:nvPr>
        </p:nvSpPr>
        <p:spPr>
          <a:xfrm>
            <a:off x="4379709" y="686862"/>
            <a:ext cx="7037591" cy="5475129"/>
          </a:xfrm>
        </p:spPr>
        <p:txBody>
          <a:bodyPr anchor="ctr">
            <a:normAutofit/>
          </a:bodyPr>
          <a:lstStyle/>
          <a:p>
            <a:r>
              <a:rPr lang="en-US" sz="2600"/>
              <a:t>Clearly define the task &amp; model’s intended effects</a:t>
            </a:r>
          </a:p>
          <a:p>
            <a:r>
              <a:rPr lang="en-US" sz="2600"/>
              <a:t>Try to identify and document unintended effects &amp; biases</a:t>
            </a:r>
          </a:p>
          <a:p>
            <a:r>
              <a:rPr lang="en-US" sz="2600"/>
              <a:t>Clearly define any fairness requirements</a:t>
            </a:r>
          </a:p>
          <a:p>
            <a:r>
              <a:rPr lang="en-US" sz="2600"/>
              <a:t>Involve diverse stakeholders &amp; multiple perspectives</a:t>
            </a:r>
          </a:p>
          <a:p>
            <a:r>
              <a:rPr lang="en-US" sz="2600"/>
              <a:t>Refine the task definition &amp; be willing to abort</a:t>
            </a:r>
          </a:p>
          <a:p>
            <a:r>
              <a:rPr lang="en-US" sz="2600"/>
              <a:t>[</a:t>
            </a:r>
            <a:r>
              <a:rPr lang="en-US" sz="2600">
                <a:hlinkClick r:id="rId2"/>
              </a:rPr>
              <a:t>Cramer et al 2019</a:t>
            </a:r>
            <a:r>
              <a:rPr lang="en-US" sz="2600"/>
              <a:t>]</a:t>
            </a:r>
          </a:p>
        </p:txBody>
      </p:sp>
      <p:pic>
        <p:nvPicPr>
          <p:cNvPr id="4" name="Picture 3">
            <a:extLst>
              <a:ext uri="{FF2B5EF4-FFF2-40B4-BE49-F238E27FC236}">
                <a16:creationId xmlns:a16="http://schemas.microsoft.com/office/drawing/2014/main" id="{D2F4C891-5AE2-5841-A65C-54D27DB9CFCD}"/>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434312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C8B506E-3A19-C54C-B240-20527A65A902}"/>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Best Practices: Testing</a:t>
            </a:r>
          </a:p>
        </p:txBody>
      </p:sp>
      <p:sp>
        <p:nvSpPr>
          <p:cNvPr id="12" name="Rectangle 1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5C03FB-2790-F348-B7D9-E7144D5A6768}"/>
              </a:ext>
            </a:extLst>
          </p:cNvPr>
          <p:cNvSpPr>
            <a:spLocks noGrp="1"/>
          </p:cNvSpPr>
          <p:nvPr>
            <p:ph idx="1"/>
          </p:nvPr>
        </p:nvSpPr>
        <p:spPr>
          <a:xfrm>
            <a:off x="4379709" y="686862"/>
            <a:ext cx="7037591" cy="5475129"/>
          </a:xfrm>
        </p:spPr>
        <p:txBody>
          <a:bodyPr anchor="ctr">
            <a:normAutofit/>
          </a:bodyPr>
          <a:lstStyle/>
          <a:p>
            <a:r>
              <a:rPr lang="en-US" sz="2600"/>
              <a:t>Check that test data matches deployment context </a:t>
            </a:r>
            <a:endParaRPr lang="en-US"/>
          </a:p>
          <a:p>
            <a:pPr marL="0" indent="0">
              <a:buNone/>
            </a:pPr>
            <a:r>
              <a:rPr lang="en-US" sz="2600"/>
              <a:t>• Ensure test data has sufficient representation</a:t>
            </a:r>
            <a:endParaRPr lang="en-US">
              <a:cs typeface="Calibri" panose="020F0502020204030204"/>
            </a:endParaRPr>
          </a:p>
          <a:p>
            <a:pPr marL="0" indent="0">
              <a:buNone/>
            </a:pPr>
            <a:r>
              <a:rPr lang="en-US" sz="2600"/>
              <a:t>• Continue to involve diverse stakeholders </a:t>
            </a:r>
            <a:endParaRPr lang="en-US"/>
          </a:p>
          <a:p>
            <a:pPr marL="0" indent="0">
              <a:buNone/>
            </a:pPr>
            <a:r>
              <a:rPr lang="en-US" sz="2600"/>
              <a:t>• Revisit all fairness requirements </a:t>
            </a:r>
            <a:endParaRPr lang="en-US"/>
          </a:p>
          <a:p>
            <a:pPr marL="0" indent="0">
              <a:buNone/>
            </a:pPr>
            <a:r>
              <a:rPr lang="en-US" sz="2600"/>
              <a:t>• Use metrics to check that requirements are met</a:t>
            </a:r>
            <a:br>
              <a:rPr lang="en-US" sz="2600"/>
            </a:br>
            <a:r>
              <a:rPr lang="en-US" sz="2800"/>
              <a:t>[</a:t>
            </a:r>
            <a:r>
              <a:rPr lang="en-US" sz="2800">
                <a:hlinkClick r:id="rId2"/>
              </a:rPr>
              <a:t>Cramer et al 2019</a:t>
            </a:r>
            <a:r>
              <a:rPr lang="en-US" sz="2800"/>
              <a:t>]</a:t>
            </a:r>
            <a:endParaRPr lang="en-US">
              <a:cs typeface="Calibri"/>
            </a:endParaRPr>
          </a:p>
        </p:txBody>
      </p:sp>
      <p:pic>
        <p:nvPicPr>
          <p:cNvPr id="5" name="Picture 4">
            <a:extLst>
              <a:ext uri="{FF2B5EF4-FFF2-40B4-BE49-F238E27FC236}">
                <a16:creationId xmlns:a16="http://schemas.microsoft.com/office/drawing/2014/main" id="{FADBDB45-88D8-464D-8609-BCCB7652B9CB}"/>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139531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B16C408-51CE-7045-903A-FE0E65AED9B1}"/>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Best Practices: Deployment</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D712B9-731B-2D45-AC1A-FDD7A9BBBC3B}"/>
              </a:ext>
            </a:extLst>
          </p:cNvPr>
          <p:cNvSpPr>
            <a:spLocks noGrp="1"/>
          </p:cNvSpPr>
          <p:nvPr>
            <p:ph idx="1"/>
          </p:nvPr>
        </p:nvSpPr>
        <p:spPr>
          <a:xfrm>
            <a:off x="4379709" y="686862"/>
            <a:ext cx="7037591" cy="5475129"/>
          </a:xfrm>
        </p:spPr>
        <p:txBody>
          <a:bodyPr anchor="ctr">
            <a:normAutofit lnSpcReduction="10000"/>
          </a:bodyPr>
          <a:lstStyle/>
          <a:p>
            <a:r>
              <a:rPr lang="en-US" sz="2600"/>
              <a:t>Continually monitor – match between training data, test data, and instances you encounter in deployment – fairness metrics – user reports &amp; user complaints</a:t>
            </a:r>
          </a:p>
          <a:p>
            <a:r>
              <a:rPr lang="en-US" sz="2600"/>
              <a:t>Invite diverse stakeholders to audit system for biases</a:t>
            </a:r>
          </a:p>
          <a:p>
            <a:r>
              <a:rPr lang="en-US" sz="2600"/>
              <a:t>Methods/tools to audit for shifts in population </a:t>
            </a:r>
          </a:p>
          <a:p>
            <a:r>
              <a:rPr lang="en-US" sz="2600"/>
              <a:t>Methods/tools to determine whether a particular error is a one-off issue or is indicative of a systemic problem</a:t>
            </a:r>
          </a:p>
          <a:p>
            <a:r>
              <a:rPr lang="en-US" sz="2600"/>
              <a:t>Audit existing system for biases (in collaboration with the teams that built the systems whenever possible)</a:t>
            </a:r>
            <a:br>
              <a:rPr lang="en-US" sz="2600"/>
            </a:br>
            <a:r>
              <a:rPr lang="en-US" sz="2600"/>
              <a:t>[</a:t>
            </a:r>
            <a:r>
              <a:rPr lang="en-US" sz="2600">
                <a:hlinkClick r:id="rId2"/>
              </a:rPr>
              <a:t>Cramer et al 2019</a:t>
            </a:r>
            <a:r>
              <a:rPr lang="en-US" sz="2600"/>
              <a:t>]</a:t>
            </a:r>
          </a:p>
        </p:txBody>
      </p:sp>
      <p:pic>
        <p:nvPicPr>
          <p:cNvPr id="4" name="Picture 3">
            <a:extLst>
              <a:ext uri="{FF2B5EF4-FFF2-40B4-BE49-F238E27FC236}">
                <a16:creationId xmlns:a16="http://schemas.microsoft.com/office/drawing/2014/main" id="{2C91CA53-33B4-B542-B78D-B01EC0A3C5CA}"/>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0273839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B16C408-51CE-7045-903A-FE0E65AED9B1}"/>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Best Practices: Feedback</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D712B9-731B-2D45-AC1A-FDD7A9BBBC3B}"/>
              </a:ext>
            </a:extLst>
          </p:cNvPr>
          <p:cNvSpPr>
            <a:spLocks noGrp="1"/>
          </p:cNvSpPr>
          <p:nvPr>
            <p:ph idx="1"/>
          </p:nvPr>
        </p:nvSpPr>
        <p:spPr>
          <a:xfrm>
            <a:off x="4379709" y="686862"/>
            <a:ext cx="7037591" cy="5475129"/>
          </a:xfrm>
        </p:spPr>
        <p:txBody>
          <a:bodyPr anchor="ctr">
            <a:normAutofit/>
          </a:bodyPr>
          <a:lstStyle/>
          <a:p>
            <a:r>
              <a:rPr lang="en-US" sz="2600">
                <a:ea typeface="+mn-lt"/>
                <a:cs typeface="+mn-lt"/>
              </a:rPr>
              <a:t>Continue to monitor – match between training data, test data, and instances you encounter in deployment – fairness metrics – user reports &amp; user complaints</a:t>
            </a:r>
          </a:p>
          <a:p>
            <a:r>
              <a:rPr lang="en-US" sz="2600">
                <a:ea typeface="+mn-lt"/>
                <a:cs typeface="+mn-lt"/>
              </a:rPr>
              <a:t>Monitor users’ interactions with system</a:t>
            </a:r>
          </a:p>
          <a:p>
            <a:r>
              <a:rPr lang="en-US" sz="2600">
                <a:ea typeface="+mn-lt"/>
                <a:cs typeface="+mn-lt"/>
              </a:rPr>
              <a:t>Consider prohibiting some types of interactions</a:t>
            </a:r>
            <a:br>
              <a:rPr lang="en-US" sz="2600">
                <a:ea typeface="+mn-lt"/>
                <a:cs typeface="+mn-lt"/>
              </a:rPr>
            </a:br>
            <a:r>
              <a:rPr lang="en-US" sz="2800"/>
              <a:t>[</a:t>
            </a:r>
            <a:r>
              <a:rPr lang="en-US" sz="2800">
                <a:hlinkClick r:id="rId2"/>
              </a:rPr>
              <a:t>Cramer et al 2019</a:t>
            </a:r>
            <a:r>
              <a:rPr lang="en-US" sz="2800"/>
              <a:t>]</a:t>
            </a:r>
            <a:endParaRPr lang="en-US"/>
          </a:p>
        </p:txBody>
      </p:sp>
      <p:pic>
        <p:nvPicPr>
          <p:cNvPr id="4" name="Picture 3">
            <a:extLst>
              <a:ext uri="{FF2B5EF4-FFF2-40B4-BE49-F238E27FC236}">
                <a16:creationId xmlns:a16="http://schemas.microsoft.com/office/drawing/2014/main" id="{2C91CA53-33B4-B542-B78D-B01EC0A3C5CA}"/>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769639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29127-5862-9146-B723-AEF1066850F3}"/>
              </a:ext>
            </a:extLst>
          </p:cNvPr>
          <p:cNvSpPr>
            <a:spLocks noGrp="1"/>
          </p:cNvSpPr>
          <p:nvPr>
            <p:ph type="title"/>
          </p:nvPr>
        </p:nvSpPr>
        <p:spPr/>
        <p:txBody>
          <a:bodyPr>
            <a:normAutofit/>
          </a:bodyPr>
          <a:lstStyle/>
          <a:p>
            <a:pPr algn="ctr"/>
            <a:r>
              <a:rPr lang="en-US"/>
              <a:t>Challenges &amp; Open Questions</a:t>
            </a:r>
          </a:p>
        </p:txBody>
      </p:sp>
      <p:sp>
        <p:nvSpPr>
          <p:cNvPr id="3" name="Content Placeholder 2">
            <a:extLst>
              <a:ext uri="{FF2B5EF4-FFF2-40B4-BE49-F238E27FC236}">
                <a16:creationId xmlns:a16="http://schemas.microsoft.com/office/drawing/2014/main" id="{4EDC8F31-6F72-3548-B2AD-EDBC62C8A7A2}"/>
              </a:ext>
            </a:extLst>
          </p:cNvPr>
          <p:cNvSpPr>
            <a:spLocks noGrp="1"/>
          </p:cNvSpPr>
          <p:nvPr>
            <p:ph idx="1"/>
          </p:nvPr>
        </p:nvSpPr>
        <p:spPr/>
        <p:txBody>
          <a:bodyPr>
            <a:normAutofit/>
          </a:bodyPr>
          <a:lstStyle/>
          <a:p>
            <a:r>
              <a:rPr lang="en-US" sz="2200"/>
              <a:t>Which measures of fairness are most appropriate in a given context?</a:t>
            </a:r>
          </a:p>
          <a:p>
            <a:r>
              <a:rPr lang="en-US" sz="2200"/>
              <a:t>Which variables are legitimate grounds for differential treatment, and why? </a:t>
            </a:r>
          </a:p>
          <a:p>
            <a:r>
              <a:rPr lang="en-US" sz="2200"/>
              <a:t>When is disparity between groups acceptable and why? </a:t>
            </a:r>
          </a:p>
          <a:p>
            <a:r>
              <a:rPr lang="en-US" sz="2200"/>
              <a:t>Should fairness consist of maximizing equal probability of obtaining some benefit, or minimizing the harms to the least advantaged?</a:t>
            </a:r>
          </a:p>
          <a:p>
            <a:r>
              <a:rPr lang="en-US" sz="2200"/>
              <a:t>In making such tradeoffs, should the decision-maker consider only the harms and benefits imposed within the decision-making context, or also those faced by decision-subjects in other contexts? </a:t>
            </a:r>
          </a:p>
          <a:p>
            <a:r>
              <a:rPr lang="en-US" sz="2200"/>
              <a:t>What relevance should past, future or inter-generational injustices have?</a:t>
            </a:r>
          </a:p>
          <a:p>
            <a:endParaRPr lang="en-US" sz="2200"/>
          </a:p>
        </p:txBody>
      </p:sp>
      <p:sp>
        <p:nvSpPr>
          <p:cNvPr id="4" name="Rectangle 3">
            <a:extLst>
              <a:ext uri="{FF2B5EF4-FFF2-40B4-BE49-F238E27FC236}">
                <a16:creationId xmlns:a16="http://schemas.microsoft.com/office/drawing/2014/main" id="{F39355D5-6420-564E-A30C-4C9630FB0D15}"/>
              </a:ext>
            </a:extLst>
          </p:cNvPr>
          <p:cNvSpPr/>
          <p:nvPr/>
        </p:nvSpPr>
        <p:spPr>
          <a:xfrm>
            <a:off x="9046859" y="6176963"/>
            <a:ext cx="1358064" cy="369332"/>
          </a:xfrm>
          <a:prstGeom prst="rect">
            <a:avLst/>
          </a:prstGeom>
        </p:spPr>
        <p:txBody>
          <a:bodyPr wrap="none">
            <a:spAutoFit/>
          </a:bodyPr>
          <a:lstStyle/>
          <a:p>
            <a:pPr>
              <a:spcAft>
                <a:spcPts val="600"/>
              </a:spcAft>
            </a:pPr>
            <a:r>
              <a:rPr lang="en-US"/>
              <a:t>[</a:t>
            </a:r>
            <a:r>
              <a:rPr lang="en-US" err="1"/>
              <a:t>Binns</a:t>
            </a:r>
            <a:r>
              <a:rPr lang="en-US"/>
              <a:t> 2018]</a:t>
            </a:r>
          </a:p>
        </p:txBody>
      </p:sp>
      <p:pic>
        <p:nvPicPr>
          <p:cNvPr id="5" name="Picture 4">
            <a:extLst>
              <a:ext uri="{FF2B5EF4-FFF2-40B4-BE49-F238E27FC236}">
                <a16:creationId xmlns:a16="http://schemas.microsoft.com/office/drawing/2014/main" id="{0B1B9E45-7D64-8344-B23C-D86FC009CB98}"/>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4281451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A6E2-4531-0D4B-8420-98971F544D92}"/>
              </a:ext>
            </a:extLst>
          </p:cNvPr>
          <p:cNvSpPr>
            <a:spLocks noGrp="1"/>
          </p:cNvSpPr>
          <p:nvPr>
            <p:ph type="title"/>
          </p:nvPr>
        </p:nvSpPr>
        <p:spPr/>
        <p:txBody>
          <a:bodyPr/>
          <a:lstStyle/>
          <a:p>
            <a:r>
              <a:rPr lang="en-US"/>
              <a:t>Challenges &amp; Open Questions</a:t>
            </a:r>
          </a:p>
        </p:txBody>
      </p:sp>
      <p:sp>
        <p:nvSpPr>
          <p:cNvPr id="3" name="Content Placeholder 2">
            <a:extLst>
              <a:ext uri="{FF2B5EF4-FFF2-40B4-BE49-F238E27FC236}">
                <a16:creationId xmlns:a16="http://schemas.microsoft.com/office/drawing/2014/main" id="{365B17D9-D780-7448-A55E-12F624B9E764}"/>
              </a:ext>
            </a:extLst>
          </p:cNvPr>
          <p:cNvSpPr>
            <a:spLocks noGrp="1"/>
          </p:cNvSpPr>
          <p:nvPr>
            <p:ph idx="1"/>
          </p:nvPr>
        </p:nvSpPr>
        <p:spPr/>
        <p:txBody>
          <a:bodyPr/>
          <a:lstStyle/>
          <a:p>
            <a:r>
              <a:rPr lang="en-US"/>
              <a:t>Many aspects of fairness not captured by metrics or data; how do we address those?</a:t>
            </a:r>
          </a:p>
          <a:p>
            <a:r>
              <a:rPr lang="en-US"/>
              <a:t>How to deal with Fairness Gerrymandering where there is insufficient data for modeling?</a:t>
            </a:r>
          </a:p>
          <a:p>
            <a:endParaRPr lang="en-US"/>
          </a:p>
        </p:txBody>
      </p:sp>
      <p:pic>
        <p:nvPicPr>
          <p:cNvPr id="6" name="Picture 5">
            <a:extLst>
              <a:ext uri="{FF2B5EF4-FFF2-40B4-BE49-F238E27FC236}">
                <a16:creationId xmlns:a16="http://schemas.microsoft.com/office/drawing/2014/main" id="{2229DCFF-3222-324E-BAC6-F57232975E3B}"/>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0996638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FE89-80BD-A347-A955-5C3276E95BE0}"/>
              </a:ext>
            </a:extLst>
          </p:cNvPr>
          <p:cNvSpPr>
            <a:spLocks noGrp="1"/>
          </p:cNvSpPr>
          <p:nvPr>
            <p:ph type="title"/>
          </p:nvPr>
        </p:nvSpPr>
        <p:spPr/>
        <p:txBody>
          <a:bodyPr/>
          <a:lstStyle/>
          <a:p>
            <a:r>
              <a:rPr lang="en-US"/>
              <a:t>Library Demo</a:t>
            </a:r>
          </a:p>
        </p:txBody>
      </p:sp>
      <p:sp>
        <p:nvSpPr>
          <p:cNvPr id="4" name="Text Placeholder 3">
            <a:extLst>
              <a:ext uri="{FF2B5EF4-FFF2-40B4-BE49-F238E27FC236}">
                <a16:creationId xmlns:a16="http://schemas.microsoft.com/office/drawing/2014/main" id="{7B434FE6-ECA0-D54F-8EC2-33BEADDB3D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1244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5D80-CBE6-421C-ADFC-92D068174900}"/>
              </a:ext>
            </a:extLst>
          </p:cNvPr>
          <p:cNvSpPr>
            <a:spLocks noGrp="1"/>
          </p:cNvSpPr>
          <p:nvPr>
            <p:ph type="title"/>
          </p:nvPr>
        </p:nvSpPr>
        <p:spPr>
          <a:xfrm>
            <a:off x="388866" y="86736"/>
            <a:ext cx="11216418" cy="862603"/>
          </a:xfrm>
        </p:spPr>
        <p:txBody>
          <a:bodyPr>
            <a:normAutofit fontScale="90000"/>
          </a:bodyPr>
          <a:lstStyle/>
          <a:p>
            <a:r>
              <a:rPr lang="en-US" sz="3200">
                <a:latin typeface="Segoe UI Light"/>
                <a:cs typeface="Segoe UI Light"/>
              </a:rPr>
              <a:t>The Spectrum is not Discrete – AI across the Healthcare Continuum</a:t>
            </a:r>
            <a:endParaRPr lang="en-US" sz="3200" i="1"/>
          </a:p>
        </p:txBody>
      </p:sp>
      <p:sp>
        <p:nvSpPr>
          <p:cNvPr id="34" name="Slide Number Placeholder 6">
            <a:extLst>
              <a:ext uri="{FF2B5EF4-FFF2-40B4-BE49-F238E27FC236}">
                <a16:creationId xmlns:a16="http://schemas.microsoft.com/office/drawing/2014/main" id="{CF0F438A-9CBB-4489-BA92-D3F1F73E79D6}"/>
              </a:ext>
            </a:extLst>
          </p:cNvPr>
          <p:cNvSpPr>
            <a:spLocks noGrp="1"/>
          </p:cNvSpPr>
          <p:nvPr>
            <p:ph type="sldNum" sz="quarter" idx="10"/>
          </p:nvPr>
        </p:nvSpPr>
        <p:spPr>
          <a:xfrm>
            <a:off x="9448800" y="6492875"/>
            <a:ext cx="2743200" cy="365125"/>
          </a:xfrm>
        </p:spPr>
        <p:txBody>
          <a:bodyPr/>
          <a:lstStyle/>
          <a:p>
            <a:fld id="{427360CF-CBFE-C048-8FAB-9054BBF4B9C5}" type="slidenum">
              <a:rPr lang="en-US" dirty="0" smtClean="0"/>
              <a:t>9</a:t>
            </a:fld>
            <a:endParaRPr lang="en-US"/>
          </a:p>
        </p:txBody>
      </p:sp>
      <p:sp>
        <p:nvSpPr>
          <p:cNvPr id="6" name="Rectangle 5">
            <a:extLst>
              <a:ext uri="{FF2B5EF4-FFF2-40B4-BE49-F238E27FC236}">
                <a16:creationId xmlns:a16="http://schemas.microsoft.com/office/drawing/2014/main" id="{3140E340-286B-4DEA-8163-C9A50C81F28B}"/>
              </a:ext>
            </a:extLst>
          </p:cNvPr>
          <p:cNvSpPr/>
          <p:nvPr/>
        </p:nvSpPr>
        <p:spPr>
          <a:xfrm>
            <a:off x="398240" y="1495426"/>
            <a:ext cx="10818178" cy="4401227"/>
          </a:xfrm>
          <a:prstGeom prst="rect">
            <a:avLst/>
          </a:prstGeom>
          <a:solidFill>
            <a:srgbClr val="ECECEC"/>
          </a:solidFill>
          <a:ln w="6350" cap="flat" cmpd="sng" algn="ctr">
            <a:solidFill>
              <a:srgbClr val="F0F0F0">
                <a:lumMod val="9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sp>
        <p:nvSpPr>
          <p:cNvPr id="10" name="Block Arc 9">
            <a:extLst>
              <a:ext uri="{FF2B5EF4-FFF2-40B4-BE49-F238E27FC236}">
                <a16:creationId xmlns:a16="http://schemas.microsoft.com/office/drawing/2014/main" id="{6A621557-42AE-4176-A5CC-BF2EDD1C20A3}"/>
              </a:ext>
            </a:extLst>
          </p:cNvPr>
          <p:cNvSpPr/>
          <p:nvPr/>
        </p:nvSpPr>
        <p:spPr>
          <a:xfrm>
            <a:off x="3949427" y="1987820"/>
            <a:ext cx="3378110" cy="2794113"/>
          </a:xfrm>
          <a:prstGeom prst="blockArc">
            <a:avLst>
              <a:gd name="adj1" fmla="val 12599696"/>
              <a:gd name="adj2" fmla="val 21347371"/>
              <a:gd name="adj3" fmla="val 6989"/>
            </a:avLst>
          </a:prstGeom>
          <a:solidFill>
            <a:srgbClr val="E1147D"/>
          </a:solidFill>
          <a:ln w="6350" cap="flat" cmpd="sng" algn="ctr">
            <a:solidFill>
              <a:srgbClr val="F0F0F0">
                <a:lumMod val="9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72043"/>
              </a:solidFill>
              <a:effectLst/>
              <a:uLnTx/>
              <a:uFillTx/>
              <a:latin typeface="Segoe UI"/>
              <a:ea typeface="+mn-ea"/>
              <a:cs typeface="+mn-cs"/>
            </a:endParaRPr>
          </a:p>
        </p:txBody>
      </p:sp>
      <p:sp>
        <p:nvSpPr>
          <p:cNvPr id="11" name="Block Arc 10">
            <a:extLst>
              <a:ext uri="{FF2B5EF4-FFF2-40B4-BE49-F238E27FC236}">
                <a16:creationId xmlns:a16="http://schemas.microsoft.com/office/drawing/2014/main" id="{BE2A8FD5-5AC9-436C-8CD1-6D59D500F873}"/>
              </a:ext>
            </a:extLst>
          </p:cNvPr>
          <p:cNvSpPr/>
          <p:nvPr/>
        </p:nvSpPr>
        <p:spPr>
          <a:xfrm>
            <a:off x="894944" y="1987820"/>
            <a:ext cx="3378110" cy="2794113"/>
          </a:xfrm>
          <a:prstGeom prst="blockArc">
            <a:avLst>
              <a:gd name="adj1" fmla="val 12599696"/>
              <a:gd name="adj2" fmla="val 21347371"/>
              <a:gd name="adj3" fmla="val 6989"/>
            </a:avLst>
          </a:prstGeom>
          <a:solidFill>
            <a:srgbClr val="E1147D"/>
          </a:solidFill>
          <a:ln w="6350" cap="flat" cmpd="sng" algn="ctr">
            <a:solidFill>
              <a:srgbClr val="F0F0F0">
                <a:lumMod val="9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72043"/>
              </a:solidFill>
              <a:effectLst/>
              <a:uLnTx/>
              <a:uFillTx/>
              <a:latin typeface="Segoe UI"/>
              <a:ea typeface="+mn-ea"/>
              <a:cs typeface="+mn-cs"/>
            </a:endParaRPr>
          </a:p>
        </p:txBody>
      </p:sp>
      <p:sp>
        <p:nvSpPr>
          <p:cNvPr id="14" name="Block Arc 13">
            <a:extLst>
              <a:ext uri="{FF2B5EF4-FFF2-40B4-BE49-F238E27FC236}">
                <a16:creationId xmlns:a16="http://schemas.microsoft.com/office/drawing/2014/main" id="{B2409164-C77E-443A-8ABD-00C71438A0D4}"/>
              </a:ext>
            </a:extLst>
          </p:cNvPr>
          <p:cNvSpPr/>
          <p:nvPr/>
        </p:nvSpPr>
        <p:spPr>
          <a:xfrm rot="10800000">
            <a:off x="4122047" y="2581654"/>
            <a:ext cx="3194422" cy="2672275"/>
          </a:xfrm>
          <a:prstGeom prst="blockArc">
            <a:avLst>
              <a:gd name="adj1" fmla="val 12193852"/>
              <a:gd name="adj2" fmla="val 21347371"/>
              <a:gd name="adj3" fmla="val 6989"/>
            </a:avLst>
          </a:prstGeom>
          <a:solidFill>
            <a:srgbClr val="9B2E86"/>
          </a:solidFill>
          <a:ln w="6350" cap="flat" cmpd="sng" algn="ctr">
            <a:solidFill>
              <a:srgbClr val="F0F0F0">
                <a:lumMod val="9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72043"/>
              </a:solidFill>
              <a:effectLst/>
              <a:uLnTx/>
              <a:uFillTx/>
              <a:latin typeface="Segoe UI"/>
              <a:ea typeface="+mn-ea"/>
              <a:cs typeface="+mn-cs"/>
            </a:endParaRPr>
          </a:p>
        </p:txBody>
      </p:sp>
      <p:sp>
        <p:nvSpPr>
          <p:cNvPr id="15" name="Isosceles Triangle 14">
            <a:extLst>
              <a:ext uri="{FF2B5EF4-FFF2-40B4-BE49-F238E27FC236}">
                <a16:creationId xmlns:a16="http://schemas.microsoft.com/office/drawing/2014/main" id="{5D26EE87-7069-4803-928D-43CE3935F6F9}"/>
              </a:ext>
            </a:extLst>
          </p:cNvPr>
          <p:cNvSpPr/>
          <p:nvPr/>
        </p:nvSpPr>
        <p:spPr>
          <a:xfrm rot="1235423">
            <a:off x="6936077" y="4281239"/>
            <a:ext cx="308492" cy="232972"/>
          </a:xfrm>
          <a:prstGeom prst="triangle">
            <a:avLst/>
          </a:prstGeom>
          <a:solidFill>
            <a:srgbClr val="9B2E86"/>
          </a:solidFill>
          <a:ln w="635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sp>
        <p:nvSpPr>
          <p:cNvPr id="16" name="Block Arc 15">
            <a:extLst>
              <a:ext uri="{FF2B5EF4-FFF2-40B4-BE49-F238E27FC236}">
                <a16:creationId xmlns:a16="http://schemas.microsoft.com/office/drawing/2014/main" id="{DDA286CF-FEC3-4E3D-A4AE-77354F47803B}"/>
              </a:ext>
            </a:extLst>
          </p:cNvPr>
          <p:cNvSpPr/>
          <p:nvPr/>
        </p:nvSpPr>
        <p:spPr>
          <a:xfrm rot="10800000">
            <a:off x="7182166" y="2581655"/>
            <a:ext cx="3194422" cy="2672275"/>
          </a:xfrm>
          <a:prstGeom prst="blockArc">
            <a:avLst>
              <a:gd name="adj1" fmla="val 12193852"/>
              <a:gd name="adj2" fmla="val 21347371"/>
              <a:gd name="adj3" fmla="val 6989"/>
            </a:avLst>
          </a:prstGeom>
          <a:solidFill>
            <a:srgbClr val="9B2E86"/>
          </a:solidFill>
          <a:ln w="6350" cap="flat" cmpd="sng" algn="ctr">
            <a:solidFill>
              <a:srgbClr val="F0F0F0">
                <a:lumMod val="9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72043"/>
              </a:solidFill>
              <a:effectLst/>
              <a:uLnTx/>
              <a:uFillTx/>
              <a:latin typeface="Segoe UI"/>
              <a:ea typeface="+mn-ea"/>
              <a:cs typeface="+mn-cs"/>
            </a:endParaRPr>
          </a:p>
        </p:txBody>
      </p:sp>
      <p:sp>
        <p:nvSpPr>
          <p:cNvPr id="18" name="Isosceles Triangle 17">
            <a:extLst>
              <a:ext uri="{FF2B5EF4-FFF2-40B4-BE49-F238E27FC236}">
                <a16:creationId xmlns:a16="http://schemas.microsoft.com/office/drawing/2014/main" id="{0DC3561B-2014-462E-ABC3-3F80FC5BCD05}"/>
              </a:ext>
            </a:extLst>
          </p:cNvPr>
          <p:cNvSpPr/>
          <p:nvPr/>
        </p:nvSpPr>
        <p:spPr>
          <a:xfrm rot="1235423">
            <a:off x="9996196" y="4281240"/>
            <a:ext cx="308492" cy="232972"/>
          </a:xfrm>
          <a:prstGeom prst="triangle">
            <a:avLst/>
          </a:prstGeom>
          <a:solidFill>
            <a:srgbClr val="9B2E86"/>
          </a:solidFill>
          <a:ln w="635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sp>
        <p:nvSpPr>
          <p:cNvPr id="19" name="Block Arc 18">
            <a:extLst>
              <a:ext uri="{FF2B5EF4-FFF2-40B4-BE49-F238E27FC236}">
                <a16:creationId xmlns:a16="http://schemas.microsoft.com/office/drawing/2014/main" id="{4F1B90ED-490D-4590-A1A6-8895B9DB6EB2}"/>
              </a:ext>
            </a:extLst>
          </p:cNvPr>
          <p:cNvSpPr/>
          <p:nvPr/>
        </p:nvSpPr>
        <p:spPr>
          <a:xfrm>
            <a:off x="6998478" y="1987820"/>
            <a:ext cx="3378110" cy="2794113"/>
          </a:xfrm>
          <a:prstGeom prst="blockArc">
            <a:avLst>
              <a:gd name="adj1" fmla="val 12599696"/>
              <a:gd name="adj2" fmla="val 21347371"/>
              <a:gd name="adj3" fmla="val 6989"/>
            </a:avLst>
          </a:prstGeom>
          <a:solidFill>
            <a:srgbClr val="E1147D"/>
          </a:solidFill>
          <a:ln w="6350" cap="flat" cmpd="sng" algn="ctr">
            <a:solidFill>
              <a:srgbClr val="F0F0F0">
                <a:lumMod val="9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72043"/>
              </a:solidFill>
              <a:effectLst/>
              <a:uLnTx/>
              <a:uFillTx/>
              <a:latin typeface="Segoe UI"/>
              <a:ea typeface="+mn-ea"/>
              <a:cs typeface="+mn-cs"/>
            </a:endParaRPr>
          </a:p>
        </p:txBody>
      </p:sp>
      <p:sp>
        <p:nvSpPr>
          <p:cNvPr id="20" name="Block Arc 19">
            <a:extLst>
              <a:ext uri="{FF2B5EF4-FFF2-40B4-BE49-F238E27FC236}">
                <a16:creationId xmlns:a16="http://schemas.microsoft.com/office/drawing/2014/main" id="{87B43318-15DA-42B6-98B2-E5820341463B}"/>
              </a:ext>
            </a:extLst>
          </p:cNvPr>
          <p:cNvSpPr/>
          <p:nvPr/>
        </p:nvSpPr>
        <p:spPr>
          <a:xfrm rot="10800000">
            <a:off x="1061928" y="2581655"/>
            <a:ext cx="3194422" cy="2672275"/>
          </a:xfrm>
          <a:prstGeom prst="blockArc">
            <a:avLst>
              <a:gd name="adj1" fmla="val 12193852"/>
              <a:gd name="adj2" fmla="val 21347371"/>
              <a:gd name="adj3" fmla="val 6989"/>
            </a:avLst>
          </a:prstGeom>
          <a:solidFill>
            <a:srgbClr val="9B2E86"/>
          </a:solidFill>
          <a:ln w="6350" cap="flat" cmpd="sng" algn="ctr">
            <a:solidFill>
              <a:srgbClr val="F0F0F0">
                <a:lumMod val="9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72043"/>
              </a:solidFill>
              <a:effectLst/>
              <a:uLnTx/>
              <a:uFillTx/>
              <a:latin typeface="Segoe UI"/>
              <a:ea typeface="+mn-ea"/>
              <a:cs typeface="+mn-cs"/>
            </a:endParaRPr>
          </a:p>
        </p:txBody>
      </p:sp>
      <p:sp>
        <p:nvSpPr>
          <p:cNvPr id="23" name="Oval 22">
            <a:extLst>
              <a:ext uri="{FF2B5EF4-FFF2-40B4-BE49-F238E27FC236}">
                <a16:creationId xmlns:a16="http://schemas.microsoft.com/office/drawing/2014/main" id="{3173CFB0-E5F2-4541-8262-8DEC5149EC30}"/>
              </a:ext>
            </a:extLst>
          </p:cNvPr>
          <p:cNvSpPr/>
          <p:nvPr/>
        </p:nvSpPr>
        <p:spPr>
          <a:xfrm>
            <a:off x="461613" y="2895343"/>
            <a:ext cx="1537563" cy="1472814"/>
          </a:xfrm>
          <a:prstGeom prst="ellipse">
            <a:avLst/>
          </a:prstGeom>
          <a:solidFill>
            <a:srgbClr val="FFFFFF"/>
          </a:solidFill>
          <a:ln w="9525" cap="flat" cmpd="sng" algn="ctr">
            <a:solidFill>
              <a:srgbClr val="F0F0F0">
                <a:lumMod val="75000"/>
              </a:srgbClr>
            </a:solidFill>
            <a:prstDash val="solid"/>
            <a:miter lim="800000"/>
          </a:ln>
          <a:effectLst>
            <a:outerShdw blurRad="63500" sx="102000" sy="102000" algn="ctr" rotWithShape="0">
              <a:prstClr val="black">
                <a:alpha val="8000"/>
              </a:prst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FB1FE0C8-6D3D-4CF8-B8AA-B9964405B828}"/>
              </a:ext>
            </a:extLst>
          </p:cNvPr>
          <p:cNvPicPr>
            <a:picLocks noChangeAspect="1"/>
          </p:cNvPicPr>
          <p:nvPr/>
        </p:nvPicPr>
        <p:blipFill rotWithShape="1">
          <a:blip r:embed="rId3">
            <a:extLst>
              <a:ext uri="{28A0092B-C50C-407E-A947-70E740481C1C}">
                <a14:useLocalDpi xmlns:a14="http://schemas.microsoft.com/office/drawing/2010/main" val="0"/>
              </a:ext>
            </a:extLst>
          </a:blip>
          <a:srcRect l="56533" t="15682" r="39505" b="76792"/>
          <a:stretch/>
        </p:blipFill>
        <p:spPr>
          <a:xfrm>
            <a:off x="986683" y="3592884"/>
            <a:ext cx="447358" cy="456044"/>
          </a:xfrm>
          <a:prstGeom prst="rect">
            <a:avLst/>
          </a:prstGeom>
        </p:spPr>
      </p:pic>
      <p:sp>
        <p:nvSpPr>
          <p:cNvPr id="26" name="TextBox 25">
            <a:extLst>
              <a:ext uri="{FF2B5EF4-FFF2-40B4-BE49-F238E27FC236}">
                <a16:creationId xmlns:a16="http://schemas.microsoft.com/office/drawing/2014/main" id="{2985F8B4-9019-4D25-839B-3EA376A5886F}"/>
              </a:ext>
            </a:extLst>
          </p:cNvPr>
          <p:cNvSpPr txBox="1"/>
          <p:nvPr/>
        </p:nvSpPr>
        <p:spPr>
          <a:xfrm>
            <a:off x="607459" y="3180272"/>
            <a:ext cx="1296837" cy="285826"/>
          </a:xfrm>
          <a:prstGeom prst="rect">
            <a:avLst/>
          </a:prstGeom>
          <a:noFill/>
        </p:spPr>
        <p:txBody>
          <a:bodyPr wrap="square" rtlCol="0">
            <a:spAutoFit/>
          </a:bodyPr>
          <a:lstStyle/>
          <a:p>
            <a:pPr algn="ctr">
              <a:defRPr/>
            </a:pPr>
            <a:r>
              <a:rPr lang="en-US" sz="1200" b="1">
                <a:solidFill>
                  <a:srgbClr val="F0F0F0">
                    <a:lumMod val="10000"/>
                  </a:srgbClr>
                </a:solidFill>
                <a:latin typeface="Segoe UI Semibold" panose="020B0502040204020203" pitchFamily="34" charset="0"/>
                <a:cs typeface="Segoe UI Semibold" panose="020B0502040204020203" pitchFamily="34" charset="0"/>
              </a:rPr>
              <a:t>Citizens</a:t>
            </a:r>
          </a:p>
        </p:txBody>
      </p:sp>
      <p:sp>
        <p:nvSpPr>
          <p:cNvPr id="27" name="Oval 26">
            <a:extLst>
              <a:ext uri="{FF2B5EF4-FFF2-40B4-BE49-F238E27FC236}">
                <a16:creationId xmlns:a16="http://schemas.microsoft.com/office/drawing/2014/main" id="{2C436501-153D-438E-A71F-D00443FFDC91}"/>
              </a:ext>
            </a:extLst>
          </p:cNvPr>
          <p:cNvSpPr/>
          <p:nvPr/>
        </p:nvSpPr>
        <p:spPr>
          <a:xfrm>
            <a:off x="9533746" y="2895342"/>
            <a:ext cx="1390338" cy="1331789"/>
          </a:xfrm>
          <a:prstGeom prst="ellipse">
            <a:avLst/>
          </a:prstGeom>
          <a:solidFill>
            <a:srgbClr val="FFFFFF"/>
          </a:solidFill>
          <a:ln w="9525" cap="flat" cmpd="sng" algn="ctr">
            <a:solidFill>
              <a:srgbClr val="F0F0F0">
                <a:lumMod val="75000"/>
              </a:srgbClr>
            </a:solidFill>
            <a:prstDash val="solid"/>
            <a:miter lim="800000"/>
          </a:ln>
          <a:effectLst>
            <a:outerShdw blurRad="63500" sx="102000" sy="102000" algn="ctr" rotWithShape="0">
              <a:prstClr val="black">
                <a:alpha val="8000"/>
              </a:prst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7C433C76-B0EF-403A-BEA0-CF1255E21FD3}"/>
              </a:ext>
            </a:extLst>
          </p:cNvPr>
          <p:cNvSpPr/>
          <p:nvPr/>
        </p:nvSpPr>
        <p:spPr>
          <a:xfrm>
            <a:off x="2127591" y="3444992"/>
            <a:ext cx="994183" cy="369332"/>
          </a:xfrm>
          <a:prstGeom prst="rect">
            <a:avLst/>
          </a:prstGeom>
        </p:spPr>
        <p:txBody>
          <a:bodyPr wrap="none">
            <a:spAutoFit/>
          </a:bodyPr>
          <a:lstStyle/>
          <a:p>
            <a:r>
              <a:rPr lang="en-US" b="1">
                <a:solidFill>
                  <a:srgbClr val="F0F0F0">
                    <a:lumMod val="10000"/>
                  </a:srgbClr>
                </a:solidFill>
                <a:latin typeface="Segoe UI Semibold" panose="020B0502040204020203" pitchFamily="34" charset="0"/>
                <a:cs typeface="Segoe UI Semibold" panose="020B0502040204020203" pitchFamily="34" charset="0"/>
              </a:rPr>
              <a:t>Healthy</a:t>
            </a:r>
            <a:endParaRPr lang="en-US">
              <a:solidFill>
                <a:srgbClr val="172043"/>
              </a:solidFill>
              <a:latin typeface="Segoe UI"/>
            </a:endParaRPr>
          </a:p>
        </p:txBody>
      </p:sp>
      <p:sp>
        <p:nvSpPr>
          <p:cNvPr id="29" name="Rectangle 28">
            <a:extLst>
              <a:ext uri="{FF2B5EF4-FFF2-40B4-BE49-F238E27FC236}">
                <a16:creationId xmlns:a16="http://schemas.microsoft.com/office/drawing/2014/main" id="{1B0620DB-CB4F-436C-8BBC-44078549A676}"/>
              </a:ext>
            </a:extLst>
          </p:cNvPr>
          <p:cNvSpPr/>
          <p:nvPr/>
        </p:nvSpPr>
        <p:spPr>
          <a:xfrm>
            <a:off x="5083187" y="3451574"/>
            <a:ext cx="1271695" cy="369332"/>
          </a:xfrm>
          <a:prstGeom prst="rect">
            <a:avLst/>
          </a:prstGeom>
        </p:spPr>
        <p:txBody>
          <a:bodyPr wrap="none">
            <a:spAutoFit/>
          </a:bodyPr>
          <a:lstStyle/>
          <a:p>
            <a:pPr algn="ctr"/>
            <a:r>
              <a:rPr lang="en-US" b="1">
                <a:solidFill>
                  <a:srgbClr val="F0F0F0">
                    <a:lumMod val="10000"/>
                  </a:srgbClr>
                </a:solidFill>
                <a:latin typeface="Segoe UI Semibold" panose="020B0502040204020203" pitchFamily="34" charset="0"/>
                <a:cs typeface="Segoe UI Semibold" panose="020B0502040204020203" pitchFamily="34" charset="0"/>
              </a:rPr>
              <a:t>Early Onset</a:t>
            </a:r>
            <a:endParaRPr lang="en-US">
              <a:solidFill>
                <a:srgbClr val="172043"/>
              </a:solidFill>
              <a:latin typeface="Segoe UI"/>
            </a:endParaRPr>
          </a:p>
        </p:txBody>
      </p:sp>
      <p:sp>
        <p:nvSpPr>
          <p:cNvPr id="30" name="Oval 29">
            <a:extLst>
              <a:ext uri="{FF2B5EF4-FFF2-40B4-BE49-F238E27FC236}">
                <a16:creationId xmlns:a16="http://schemas.microsoft.com/office/drawing/2014/main" id="{F6DCF343-A949-4876-A84C-D1160DE3C056}"/>
              </a:ext>
            </a:extLst>
          </p:cNvPr>
          <p:cNvSpPr/>
          <p:nvPr/>
        </p:nvSpPr>
        <p:spPr>
          <a:xfrm>
            <a:off x="6534809" y="2895342"/>
            <a:ext cx="1390338" cy="1331789"/>
          </a:xfrm>
          <a:prstGeom prst="ellipse">
            <a:avLst/>
          </a:prstGeom>
          <a:solidFill>
            <a:srgbClr val="FFFFFF"/>
          </a:solidFill>
          <a:ln w="9525" cap="flat" cmpd="sng" algn="ctr">
            <a:solidFill>
              <a:srgbClr val="F0F0F0">
                <a:lumMod val="75000"/>
              </a:srgbClr>
            </a:solidFill>
            <a:prstDash val="solid"/>
            <a:miter lim="800000"/>
          </a:ln>
          <a:effectLst>
            <a:outerShdw blurRad="63500" sx="102000" sy="102000" algn="ctr" rotWithShape="0">
              <a:prstClr val="black">
                <a:alpha val="8000"/>
              </a:prst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sp>
        <p:nvSpPr>
          <p:cNvPr id="32" name="Oval 31">
            <a:extLst>
              <a:ext uri="{FF2B5EF4-FFF2-40B4-BE49-F238E27FC236}">
                <a16:creationId xmlns:a16="http://schemas.microsoft.com/office/drawing/2014/main" id="{EFF2015E-B141-4800-94FC-8562849F52CC}"/>
              </a:ext>
            </a:extLst>
          </p:cNvPr>
          <p:cNvSpPr/>
          <p:nvPr/>
        </p:nvSpPr>
        <p:spPr>
          <a:xfrm>
            <a:off x="3454442" y="2895342"/>
            <a:ext cx="1390338" cy="1331789"/>
          </a:xfrm>
          <a:prstGeom prst="ellipse">
            <a:avLst/>
          </a:prstGeom>
          <a:solidFill>
            <a:srgbClr val="FFFFFF"/>
          </a:solidFill>
          <a:ln w="9525" cap="flat" cmpd="sng" algn="ctr">
            <a:solidFill>
              <a:srgbClr val="F0F0F0">
                <a:lumMod val="75000"/>
              </a:srgbClr>
            </a:solidFill>
            <a:prstDash val="solid"/>
            <a:miter lim="800000"/>
          </a:ln>
          <a:effectLst>
            <a:outerShdw blurRad="63500" sx="102000" sy="102000" algn="ctr" rotWithShape="0">
              <a:prstClr val="black">
                <a:alpha val="8000"/>
              </a:prst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pic>
        <p:nvPicPr>
          <p:cNvPr id="66" name="Picture 65" descr="A screenshot of a cell phone&#10;&#10;Description automatically generated">
            <a:extLst>
              <a:ext uri="{FF2B5EF4-FFF2-40B4-BE49-F238E27FC236}">
                <a16:creationId xmlns:a16="http://schemas.microsoft.com/office/drawing/2014/main" id="{6BE5B74F-C7BF-4630-BD16-5B5B73C7B2FA}"/>
              </a:ext>
            </a:extLst>
          </p:cNvPr>
          <p:cNvPicPr>
            <a:picLocks noChangeAspect="1"/>
          </p:cNvPicPr>
          <p:nvPr/>
        </p:nvPicPr>
        <p:blipFill rotWithShape="1">
          <a:blip r:embed="rId4">
            <a:extLst>
              <a:ext uri="{28A0092B-C50C-407E-A947-70E740481C1C}">
                <a14:useLocalDpi xmlns:a14="http://schemas.microsoft.com/office/drawing/2010/main" val="0"/>
              </a:ext>
            </a:extLst>
          </a:blip>
          <a:srcRect l="6347" t="63167" r="86313" b="19497"/>
          <a:stretch/>
        </p:blipFill>
        <p:spPr>
          <a:xfrm>
            <a:off x="7000364" y="3630525"/>
            <a:ext cx="459225" cy="349237"/>
          </a:xfrm>
          <a:prstGeom prst="rect">
            <a:avLst/>
          </a:prstGeom>
        </p:spPr>
      </p:pic>
      <p:sp>
        <p:nvSpPr>
          <p:cNvPr id="68" name="TextBox 67">
            <a:extLst>
              <a:ext uri="{FF2B5EF4-FFF2-40B4-BE49-F238E27FC236}">
                <a16:creationId xmlns:a16="http://schemas.microsoft.com/office/drawing/2014/main" id="{02658E28-6AF1-4738-879D-7ACD22358C2D}"/>
              </a:ext>
            </a:extLst>
          </p:cNvPr>
          <p:cNvSpPr txBox="1"/>
          <p:nvPr/>
        </p:nvSpPr>
        <p:spPr>
          <a:xfrm>
            <a:off x="6578992" y="3126355"/>
            <a:ext cx="1296837" cy="461665"/>
          </a:xfrm>
          <a:prstGeom prst="rect">
            <a:avLst/>
          </a:prstGeom>
          <a:noFill/>
        </p:spPr>
        <p:txBody>
          <a:bodyPr wrap="square" rtlCol="0">
            <a:spAutoFit/>
          </a:bodyPr>
          <a:lstStyle/>
          <a:p>
            <a:pPr algn="ctr"/>
            <a:r>
              <a:rPr lang="en-US" sz="1200" b="1">
                <a:solidFill>
                  <a:srgbClr val="F0F0F0">
                    <a:lumMod val="10000"/>
                  </a:srgbClr>
                </a:solidFill>
                <a:latin typeface="Segoe UI Semibold" panose="020B0502040204020203" pitchFamily="34" charset="0"/>
                <a:cs typeface="Segoe UI Semibold" panose="020B0502040204020203" pitchFamily="34" charset="0"/>
              </a:rPr>
              <a:t>Proactive Intervention</a:t>
            </a:r>
            <a:endParaRPr lang="en-US" sz="1200">
              <a:solidFill>
                <a:srgbClr val="172043"/>
              </a:solidFill>
              <a:latin typeface="Segoe UI"/>
            </a:endParaRPr>
          </a:p>
        </p:txBody>
      </p:sp>
      <p:sp>
        <p:nvSpPr>
          <p:cNvPr id="70" name="TextBox 69">
            <a:extLst>
              <a:ext uri="{FF2B5EF4-FFF2-40B4-BE49-F238E27FC236}">
                <a16:creationId xmlns:a16="http://schemas.microsoft.com/office/drawing/2014/main" id="{928A4C35-6497-4EB5-9BD9-82FA4CAB92F7}"/>
              </a:ext>
            </a:extLst>
          </p:cNvPr>
          <p:cNvSpPr txBox="1"/>
          <p:nvPr/>
        </p:nvSpPr>
        <p:spPr>
          <a:xfrm>
            <a:off x="3547943" y="3236662"/>
            <a:ext cx="1296837" cy="285826"/>
          </a:xfrm>
          <a:prstGeom prst="rect">
            <a:avLst/>
          </a:prstGeom>
          <a:noFill/>
        </p:spPr>
        <p:txBody>
          <a:bodyPr wrap="square" rtlCol="0">
            <a:spAutoFit/>
          </a:bodyPr>
          <a:lstStyle/>
          <a:p>
            <a:pPr algn="ctr">
              <a:defRPr/>
            </a:pPr>
            <a:r>
              <a:rPr lang="en-US" sz="1200" b="1">
                <a:solidFill>
                  <a:srgbClr val="F0F0F0">
                    <a:lumMod val="10000"/>
                  </a:srgbClr>
                </a:solidFill>
                <a:latin typeface="Segoe UI Semibold" panose="020B0502040204020203" pitchFamily="34" charset="0"/>
                <a:cs typeface="Segoe UI Semibold" panose="020B0502040204020203" pitchFamily="34" charset="0"/>
              </a:rPr>
              <a:t>Screening</a:t>
            </a:r>
          </a:p>
        </p:txBody>
      </p:sp>
      <p:pic>
        <p:nvPicPr>
          <p:cNvPr id="72" name="Picture 71">
            <a:extLst>
              <a:ext uri="{FF2B5EF4-FFF2-40B4-BE49-F238E27FC236}">
                <a16:creationId xmlns:a16="http://schemas.microsoft.com/office/drawing/2014/main" id="{8C5CF9DF-D8A7-4754-BA4E-E94BCB7EC5C3}"/>
              </a:ext>
            </a:extLst>
          </p:cNvPr>
          <p:cNvPicPr>
            <a:picLocks noChangeAspect="1"/>
          </p:cNvPicPr>
          <p:nvPr/>
        </p:nvPicPr>
        <p:blipFill rotWithShape="1">
          <a:blip r:embed="rId3">
            <a:extLst>
              <a:ext uri="{28A0092B-C50C-407E-A947-70E740481C1C}">
                <a14:useLocalDpi xmlns:a14="http://schemas.microsoft.com/office/drawing/2010/main" val="0"/>
              </a:ext>
            </a:extLst>
          </a:blip>
          <a:srcRect l="64011" t="56045" r="31393" b="36541"/>
          <a:stretch/>
        </p:blipFill>
        <p:spPr>
          <a:xfrm>
            <a:off x="9947071" y="3532807"/>
            <a:ext cx="563687" cy="488006"/>
          </a:xfrm>
          <a:prstGeom prst="rect">
            <a:avLst/>
          </a:prstGeom>
        </p:spPr>
      </p:pic>
      <p:sp>
        <p:nvSpPr>
          <p:cNvPr id="74" name="TextBox 73">
            <a:extLst>
              <a:ext uri="{FF2B5EF4-FFF2-40B4-BE49-F238E27FC236}">
                <a16:creationId xmlns:a16="http://schemas.microsoft.com/office/drawing/2014/main" id="{73C12407-CAAA-455F-B9BF-1608C2BDC316}"/>
              </a:ext>
            </a:extLst>
          </p:cNvPr>
          <p:cNvSpPr txBox="1"/>
          <p:nvPr/>
        </p:nvSpPr>
        <p:spPr>
          <a:xfrm>
            <a:off x="9522094" y="3174575"/>
            <a:ext cx="1400966" cy="276999"/>
          </a:xfrm>
          <a:prstGeom prst="rect">
            <a:avLst/>
          </a:prstGeom>
          <a:noFill/>
        </p:spPr>
        <p:txBody>
          <a:bodyPr wrap="square" rtlCol="0">
            <a:spAutoFit/>
          </a:bodyPr>
          <a:lstStyle/>
          <a:p>
            <a:pPr algn="ctr">
              <a:defRPr/>
            </a:pPr>
            <a:r>
              <a:rPr lang="en-US" sz="1200" b="1">
                <a:solidFill>
                  <a:srgbClr val="F0F0F0">
                    <a:lumMod val="10000"/>
                  </a:srgbClr>
                </a:solidFill>
                <a:latin typeface="Segoe UI Semibold" panose="020B0502040204020203" pitchFamily="34" charset="0"/>
                <a:cs typeface="Segoe UI Semibold" panose="020B0502040204020203" pitchFamily="34" charset="0"/>
              </a:rPr>
              <a:t>Medical Attention</a:t>
            </a:r>
          </a:p>
        </p:txBody>
      </p:sp>
      <p:pic>
        <p:nvPicPr>
          <p:cNvPr id="76" name="Picture 75">
            <a:extLst>
              <a:ext uri="{FF2B5EF4-FFF2-40B4-BE49-F238E27FC236}">
                <a16:creationId xmlns:a16="http://schemas.microsoft.com/office/drawing/2014/main" id="{AEFC6E7B-6CDA-439A-95A9-E62CB8ADA15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74135" y="3611440"/>
            <a:ext cx="345736" cy="331176"/>
          </a:xfrm>
          <a:prstGeom prst="rect">
            <a:avLst/>
          </a:prstGeom>
        </p:spPr>
      </p:pic>
      <p:sp>
        <p:nvSpPr>
          <p:cNvPr id="78" name="Rectangle 77">
            <a:extLst>
              <a:ext uri="{FF2B5EF4-FFF2-40B4-BE49-F238E27FC236}">
                <a16:creationId xmlns:a16="http://schemas.microsoft.com/office/drawing/2014/main" id="{FD02E7D4-1C8C-431A-911A-C3619F9DED32}"/>
              </a:ext>
            </a:extLst>
          </p:cNvPr>
          <p:cNvSpPr/>
          <p:nvPr/>
        </p:nvSpPr>
        <p:spPr>
          <a:xfrm>
            <a:off x="8147472" y="3393658"/>
            <a:ext cx="1186543" cy="369332"/>
          </a:xfrm>
          <a:prstGeom prst="rect">
            <a:avLst/>
          </a:prstGeom>
        </p:spPr>
        <p:txBody>
          <a:bodyPr wrap="none">
            <a:spAutoFit/>
          </a:bodyPr>
          <a:lstStyle/>
          <a:p>
            <a:pPr algn="ctr"/>
            <a:r>
              <a:rPr lang="en-US" b="1">
                <a:solidFill>
                  <a:srgbClr val="F0F0F0">
                    <a:lumMod val="10000"/>
                  </a:srgbClr>
                </a:solidFill>
                <a:latin typeface="Segoe UI Semibold" panose="020B0502040204020203" pitchFamily="34" charset="0"/>
                <a:cs typeface="Segoe UI Semibold" panose="020B0502040204020203" pitchFamily="34" charset="0"/>
              </a:rPr>
              <a:t>Diagnosed</a:t>
            </a:r>
            <a:endParaRPr lang="en-US">
              <a:solidFill>
                <a:srgbClr val="172043"/>
              </a:solidFill>
              <a:latin typeface="Segoe UI"/>
            </a:endParaRPr>
          </a:p>
        </p:txBody>
      </p:sp>
      <p:sp>
        <p:nvSpPr>
          <p:cNvPr id="80" name="Isosceles Triangle 79">
            <a:extLst>
              <a:ext uri="{FF2B5EF4-FFF2-40B4-BE49-F238E27FC236}">
                <a16:creationId xmlns:a16="http://schemas.microsoft.com/office/drawing/2014/main" id="{EE3D725D-05D7-4F6F-91F0-425CDE174430}"/>
              </a:ext>
            </a:extLst>
          </p:cNvPr>
          <p:cNvSpPr/>
          <p:nvPr/>
        </p:nvSpPr>
        <p:spPr>
          <a:xfrm rot="1235423">
            <a:off x="3875958" y="4281240"/>
            <a:ext cx="308492" cy="232972"/>
          </a:xfrm>
          <a:prstGeom prst="triangle">
            <a:avLst/>
          </a:prstGeom>
          <a:solidFill>
            <a:srgbClr val="9B2E86"/>
          </a:solidFill>
          <a:ln w="635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sp>
        <p:nvSpPr>
          <p:cNvPr id="82" name="Isosceles Triangle 81">
            <a:extLst>
              <a:ext uri="{FF2B5EF4-FFF2-40B4-BE49-F238E27FC236}">
                <a16:creationId xmlns:a16="http://schemas.microsoft.com/office/drawing/2014/main" id="{9385F69B-08F4-4B50-A2EA-A9AB34358C95}"/>
              </a:ext>
            </a:extLst>
          </p:cNvPr>
          <p:cNvSpPr/>
          <p:nvPr/>
        </p:nvSpPr>
        <p:spPr>
          <a:xfrm rot="12375125">
            <a:off x="7193468" y="2606158"/>
            <a:ext cx="308492" cy="232972"/>
          </a:xfrm>
          <a:prstGeom prst="triangle">
            <a:avLst/>
          </a:prstGeom>
          <a:solidFill>
            <a:srgbClr val="E1147D"/>
          </a:solidFill>
          <a:ln w="635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sp>
        <p:nvSpPr>
          <p:cNvPr id="84" name="Isosceles Triangle 83">
            <a:extLst>
              <a:ext uri="{FF2B5EF4-FFF2-40B4-BE49-F238E27FC236}">
                <a16:creationId xmlns:a16="http://schemas.microsoft.com/office/drawing/2014/main" id="{8EB31CAC-AD4C-4258-B36A-583C9D2D7A44}"/>
              </a:ext>
            </a:extLst>
          </p:cNvPr>
          <p:cNvSpPr/>
          <p:nvPr/>
        </p:nvSpPr>
        <p:spPr>
          <a:xfrm rot="12375125">
            <a:off x="4144417" y="2606158"/>
            <a:ext cx="308492" cy="232972"/>
          </a:xfrm>
          <a:prstGeom prst="triangle">
            <a:avLst/>
          </a:prstGeom>
          <a:solidFill>
            <a:srgbClr val="E1147D"/>
          </a:solidFill>
          <a:ln w="635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sp>
        <p:nvSpPr>
          <p:cNvPr id="86" name="Isosceles Triangle 85">
            <a:extLst>
              <a:ext uri="{FF2B5EF4-FFF2-40B4-BE49-F238E27FC236}">
                <a16:creationId xmlns:a16="http://schemas.microsoft.com/office/drawing/2014/main" id="{3A7DE18D-5EFC-4D7D-B8B0-E7659B7B1185}"/>
              </a:ext>
            </a:extLst>
          </p:cNvPr>
          <p:cNvSpPr/>
          <p:nvPr/>
        </p:nvSpPr>
        <p:spPr>
          <a:xfrm rot="12375125">
            <a:off x="1089934" y="2606158"/>
            <a:ext cx="308492" cy="232972"/>
          </a:xfrm>
          <a:prstGeom prst="triangle">
            <a:avLst/>
          </a:prstGeom>
          <a:solidFill>
            <a:srgbClr val="E1147D"/>
          </a:solidFill>
          <a:ln w="635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EFC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0FFE3A87-2D7E-4633-BB58-8391C58151DA}"/>
              </a:ext>
            </a:extLst>
          </p:cNvPr>
          <p:cNvSpPr/>
          <p:nvPr/>
        </p:nvSpPr>
        <p:spPr>
          <a:xfrm>
            <a:off x="398240" y="966601"/>
            <a:ext cx="10818178" cy="505972"/>
          </a:xfrm>
          <a:prstGeom prst="rect">
            <a:avLst/>
          </a:prstGeom>
        </p:spPr>
        <p:txBody>
          <a:bodyPr wrap="square">
            <a:spAutoFit/>
          </a:bodyPr>
          <a:lstStyle/>
          <a:p>
            <a:pPr>
              <a:lnSpc>
                <a:spcPct val="120000"/>
              </a:lnSpc>
              <a:spcAft>
                <a:spcPts val="1200"/>
              </a:spcAft>
              <a:defRPr/>
            </a:pPr>
            <a:r>
              <a:rPr lang="en-US" sz="2400" b="1">
                <a:solidFill>
                  <a:srgbClr val="E1147D"/>
                </a:solidFill>
                <a:latin typeface="Segoe UI Semibold" panose="020B0702040204020203" pitchFamily="34" charset="0"/>
                <a:cs typeface="Segoe UI Semibold" panose="020B0702040204020203" pitchFamily="34" charset="0"/>
              </a:rPr>
              <a:t>Early Detection </a:t>
            </a:r>
            <a:r>
              <a:rPr lang="en-US" sz="2400">
                <a:solidFill>
                  <a:srgbClr val="E1147D"/>
                </a:solidFill>
                <a:latin typeface="Segoe UI Semibold" panose="020B0702040204020203" pitchFamily="34" charset="0"/>
                <a:cs typeface="Segoe UI Semibold" panose="020B0702040204020203" pitchFamily="34" charset="0"/>
              </a:rPr>
              <a:t>and </a:t>
            </a:r>
            <a:r>
              <a:rPr lang="en-US" sz="2400" b="1">
                <a:solidFill>
                  <a:srgbClr val="E1147D"/>
                </a:solidFill>
                <a:latin typeface="Segoe UI Semibold" panose="020B0702040204020203" pitchFamily="34" charset="0"/>
                <a:cs typeface="Segoe UI Semibold" panose="020B0702040204020203" pitchFamily="34" charset="0"/>
              </a:rPr>
              <a:t>Proactive Intervention </a:t>
            </a:r>
            <a:r>
              <a:rPr lang="en-US" sz="2400">
                <a:solidFill>
                  <a:srgbClr val="E1147D"/>
                </a:solidFill>
                <a:latin typeface="Segoe UI Semibold" panose="020B0702040204020203" pitchFamily="34" charset="0"/>
                <a:cs typeface="Segoe UI Semibold" panose="020B0702040204020203" pitchFamily="34" charset="0"/>
              </a:rPr>
              <a:t>to Keep Citizens Healthy</a:t>
            </a:r>
          </a:p>
        </p:txBody>
      </p:sp>
    </p:spTree>
    <p:extLst>
      <p:ext uri="{BB962C8B-B14F-4D97-AF65-F5344CB8AC3E}">
        <p14:creationId xmlns:p14="http://schemas.microsoft.com/office/powerpoint/2010/main" val="12787413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2DB3-68C7-574F-A891-175B2A50C8AC}"/>
              </a:ext>
            </a:extLst>
          </p:cNvPr>
          <p:cNvSpPr>
            <a:spLocks noGrp="1"/>
          </p:cNvSpPr>
          <p:nvPr>
            <p:ph type="title"/>
          </p:nvPr>
        </p:nvSpPr>
        <p:spPr/>
        <p:txBody>
          <a:bodyPr/>
          <a:lstStyle/>
          <a:p>
            <a:r>
              <a:rPr lang="en-US" err="1"/>
              <a:t>FairMLHealth</a:t>
            </a:r>
            <a:r>
              <a:rPr lang="en-US"/>
              <a:t> Library</a:t>
            </a:r>
          </a:p>
        </p:txBody>
      </p:sp>
      <p:sp>
        <p:nvSpPr>
          <p:cNvPr id="4" name="Content Placeholder 2">
            <a:extLst>
              <a:ext uri="{FF2B5EF4-FFF2-40B4-BE49-F238E27FC236}">
                <a16:creationId xmlns:a16="http://schemas.microsoft.com/office/drawing/2014/main" id="{B00D5EA9-B1F0-AF43-9CFB-78BF3ED09212}"/>
              </a:ext>
            </a:extLst>
          </p:cNvPr>
          <p:cNvSpPr>
            <a:spLocks noGrp="1"/>
          </p:cNvSpPr>
          <p:nvPr>
            <p:ph idx="1"/>
          </p:nvPr>
        </p:nvSpPr>
        <p:spPr>
          <a:xfrm>
            <a:off x="838200" y="1825625"/>
            <a:ext cx="10515600" cy="4351338"/>
          </a:xfrm>
        </p:spPr>
        <p:txBody>
          <a:bodyPr/>
          <a:lstStyle/>
          <a:p>
            <a:r>
              <a:rPr lang="en-US"/>
              <a:t>Vision</a:t>
            </a:r>
          </a:p>
          <a:p>
            <a:pPr lvl="1"/>
            <a:r>
              <a:rPr lang="en-US"/>
              <a:t>An extensible Python library dedicated to fairness in machine learning specifically tailored for healthcare with domain knowledge integration</a:t>
            </a:r>
          </a:p>
          <a:p>
            <a:r>
              <a:rPr lang="en-US"/>
              <a:t>Future Goals &amp; Milestones</a:t>
            </a:r>
          </a:p>
          <a:p>
            <a:pPr lvl="1"/>
            <a:r>
              <a:rPr lang="en-US"/>
              <a:t>Measurement of Fairness in Healthcare Applications</a:t>
            </a:r>
          </a:p>
          <a:p>
            <a:pPr lvl="1"/>
            <a:r>
              <a:rPr lang="en-US"/>
              <a:t>Comparison of classifiers for Fairness and Performance Trade-offs</a:t>
            </a:r>
          </a:p>
          <a:p>
            <a:pPr lvl="1"/>
            <a:r>
              <a:rPr lang="en-US"/>
              <a:t>Arbitrary comparison of protected classes and intersectional classes</a:t>
            </a:r>
          </a:p>
          <a:p>
            <a:r>
              <a:rPr lang="en-US"/>
              <a:t>Current Release: </a:t>
            </a:r>
            <a:r>
              <a:rPr lang="en-US" err="1"/>
              <a:t>FairMLHealth</a:t>
            </a:r>
            <a:r>
              <a:rPr lang="en-US"/>
              <a:t> 0.1: Alpha Release</a:t>
            </a:r>
          </a:p>
          <a:p>
            <a:pPr lvl="1"/>
            <a:r>
              <a:rPr lang="en-US"/>
              <a:t>Demonstration of measurement and comparison of fairness metrics for a publicly available dataset (MIMIC-3)</a:t>
            </a:r>
          </a:p>
          <a:p>
            <a:endParaRPr lang="en-US"/>
          </a:p>
        </p:txBody>
      </p:sp>
    </p:spTree>
    <p:extLst>
      <p:ext uri="{BB962C8B-B14F-4D97-AF65-F5344CB8AC3E}">
        <p14:creationId xmlns:p14="http://schemas.microsoft.com/office/powerpoint/2010/main" val="6704410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2DB3-68C7-574F-A891-175B2A50C8AC}"/>
              </a:ext>
            </a:extLst>
          </p:cNvPr>
          <p:cNvSpPr>
            <a:spLocks noGrp="1"/>
          </p:cNvSpPr>
          <p:nvPr>
            <p:ph type="title"/>
          </p:nvPr>
        </p:nvSpPr>
        <p:spPr/>
        <p:txBody>
          <a:bodyPr/>
          <a:lstStyle/>
          <a:p>
            <a:r>
              <a:rPr lang="en-US" err="1"/>
              <a:t>FairMLHealth</a:t>
            </a:r>
            <a:r>
              <a:rPr lang="en-US"/>
              <a:t> Library</a:t>
            </a:r>
          </a:p>
        </p:txBody>
      </p:sp>
      <p:pic>
        <p:nvPicPr>
          <p:cNvPr id="5" name="Picture 4" descr="A screenshot of a social media post&#10;&#10;Description automatically generated">
            <a:extLst>
              <a:ext uri="{FF2B5EF4-FFF2-40B4-BE49-F238E27FC236}">
                <a16:creationId xmlns:a16="http://schemas.microsoft.com/office/drawing/2014/main" id="{B7746ACF-153B-B744-9C76-1B242AA9344E}"/>
              </a:ext>
            </a:extLst>
          </p:cNvPr>
          <p:cNvPicPr>
            <a:picLocks noChangeAspect="1"/>
          </p:cNvPicPr>
          <p:nvPr/>
        </p:nvPicPr>
        <p:blipFill>
          <a:blip r:embed="rId2"/>
          <a:stretch>
            <a:fillRect/>
          </a:stretch>
        </p:blipFill>
        <p:spPr>
          <a:xfrm>
            <a:off x="981075" y="1463674"/>
            <a:ext cx="6639346" cy="3817773"/>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F21F543D-5F90-254A-84B1-EDC242FCB81C}"/>
              </a:ext>
            </a:extLst>
          </p:cNvPr>
          <p:cNvPicPr>
            <a:picLocks noChangeAspect="1"/>
          </p:cNvPicPr>
          <p:nvPr/>
        </p:nvPicPr>
        <p:blipFill>
          <a:blip r:embed="rId3"/>
          <a:stretch>
            <a:fillRect/>
          </a:stretch>
        </p:blipFill>
        <p:spPr>
          <a:xfrm>
            <a:off x="8173680" y="892299"/>
            <a:ext cx="2404982" cy="1508379"/>
          </a:xfrm>
          <a:prstGeom prst="rect">
            <a:avLst/>
          </a:prstGeom>
        </p:spPr>
      </p:pic>
    </p:spTree>
    <p:extLst>
      <p:ext uri="{BB962C8B-B14F-4D97-AF65-F5344CB8AC3E}">
        <p14:creationId xmlns:p14="http://schemas.microsoft.com/office/powerpoint/2010/main" val="2953750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p:txBody>
          <a:bodyPr/>
          <a:lstStyle/>
          <a:p>
            <a:r>
              <a:rPr lang="en-US"/>
              <a:t>Recap &amp; Conclusion</a:t>
            </a:r>
          </a:p>
        </p:txBody>
      </p:sp>
      <p:sp>
        <p:nvSpPr>
          <p:cNvPr id="4" name="Text Placeholder 3">
            <a:extLst>
              <a:ext uri="{FF2B5EF4-FFF2-40B4-BE49-F238E27FC236}">
                <a16:creationId xmlns:a16="http://schemas.microsoft.com/office/drawing/2014/main" id="{40D17D13-1853-EF41-AB0E-3F769E9FEC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7958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68CC4A38-6EFB-494A-8695-C0160D46D86E}"/>
              </a:ext>
            </a:extLst>
          </p:cNvPr>
          <p:cNvSpPr>
            <a:spLocks noGrp="1"/>
          </p:cNvSpPr>
          <p:nvPr>
            <p:ph idx="1"/>
          </p:nvPr>
        </p:nvSpPr>
        <p:spPr/>
        <p:txBody>
          <a:bodyPr/>
          <a:lstStyle/>
          <a:p>
            <a:r>
              <a:rPr lang="en-US"/>
              <a:t>Foundations: Fairness in Healthcare ML</a:t>
            </a:r>
          </a:p>
          <a:p>
            <a:r>
              <a:rPr lang="en-US"/>
              <a:t>Measurement &amp; Mismeasurement of Fairness</a:t>
            </a:r>
          </a:p>
          <a:p>
            <a:r>
              <a:rPr lang="en-US"/>
              <a:t>Operationalizing Fairness in Healthcare ML</a:t>
            </a:r>
          </a:p>
          <a:p>
            <a:r>
              <a:rPr lang="en-US"/>
              <a:t>Domain Challenges in Healthcare ML</a:t>
            </a:r>
          </a:p>
          <a:p>
            <a:r>
              <a:rPr lang="en-US"/>
              <a:t>Fairness in Healthcare ML in Action</a:t>
            </a:r>
          </a:p>
          <a:p>
            <a:r>
              <a:rPr lang="en-US"/>
              <a:t>Best Practices</a:t>
            </a:r>
          </a:p>
          <a:p>
            <a:r>
              <a:rPr lang="en-US"/>
              <a:t>Library Demo</a:t>
            </a:r>
          </a:p>
          <a:p>
            <a:r>
              <a:rPr lang="en-US"/>
              <a:t>Conclusion</a:t>
            </a:r>
          </a:p>
          <a:p>
            <a:pPr marL="0" indent="0">
              <a:buNone/>
            </a:pPr>
            <a:endParaRPr lang="en-US"/>
          </a:p>
          <a:p>
            <a:endParaRPr lang="en-US"/>
          </a:p>
        </p:txBody>
      </p:sp>
    </p:spTree>
    <p:extLst>
      <p:ext uri="{BB962C8B-B14F-4D97-AF65-F5344CB8AC3E}">
        <p14:creationId xmlns:p14="http://schemas.microsoft.com/office/powerpoint/2010/main" val="12785088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p:txBody>
          <a:bodyPr/>
          <a:lstStyle/>
          <a:p>
            <a:r>
              <a:rPr lang="en-US"/>
              <a:t>Call to Action: Datasets</a:t>
            </a:r>
          </a:p>
        </p:txBody>
      </p:sp>
      <p:sp>
        <p:nvSpPr>
          <p:cNvPr id="3" name="Content Placeholder 2">
            <a:extLst>
              <a:ext uri="{FF2B5EF4-FFF2-40B4-BE49-F238E27FC236}">
                <a16:creationId xmlns:a16="http://schemas.microsoft.com/office/drawing/2014/main" id="{DD2C18FA-3250-624B-876A-43838AC44D6B}"/>
              </a:ext>
            </a:extLst>
          </p:cNvPr>
          <p:cNvSpPr>
            <a:spLocks noGrp="1"/>
          </p:cNvSpPr>
          <p:nvPr>
            <p:ph idx="1"/>
          </p:nvPr>
        </p:nvSpPr>
        <p:spPr>
          <a:xfrm>
            <a:off x="838200" y="4889500"/>
            <a:ext cx="10515600" cy="1603375"/>
          </a:xfrm>
        </p:spPr>
        <p:txBody>
          <a:bodyPr/>
          <a:lstStyle/>
          <a:p>
            <a:r>
              <a:rPr lang="en-US"/>
              <a:t>Deployment of Enterprise grade AI and ML models in healthcare at multiple locations in the US and internationally</a:t>
            </a:r>
          </a:p>
          <a:p>
            <a:r>
              <a:rPr lang="en-US"/>
              <a:t>Fairness across multiple locations, settings and cohort</a:t>
            </a:r>
          </a:p>
        </p:txBody>
      </p:sp>
      <p:sp>
        <p:nvSpPr>
          <p:cNvPr id="4" name="Magnetic Disk 3">
            <a:extLst>
              <a:ext uri="{FF2B5EF4-FFF2-40B4-BE49-F238E27FC236}">
                <a16:creationId xmlns:a16="http://schemas.microsoft.com/office/drawing/2014/main" id="{1EEC80C2-EC76-D94D-A536-623A8E2D29C8}"/>
              </a:ext>
            </a:extLst>
          </p:cNvPr>
          <p:cNvSpPr/>
          <p:nvPr/>
        </p:nvSpPr>
        <p:spPr>
          <a:xfrm>
            <a:off x="2321169" y="2637692"/>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gnetic Disk 4">
            <a:extLst>
              <a:ext uri="{FF2B5EF4-FFF2-40B4-BE49-F238E27FC236}">
                <a16:creationId xmlns:a16="http://schemas.microsoft.com/office/drawing/2014/main" id="{E89BD7AE-B0E8-604E-BA1B-6ACBCA6BBC6B}"/>
              </a:ext>
            </a:extLst>
          </p:cNvPr>
          <p:cNvSpPr/>
          <p:nvPr/>
        </p:nvSpPr>
        <p:spPr>
          <a:xfrm>
            <a:off x="3810000" y="2938402"/>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gnetic Disk 5">
            <a:extLst>
              <a:ext uri="{FF2B5EF4-FFF2-40B4-BE49-F238E27FC236}">
                <a16:creationId xmlns:a16="http://schemas.microsoft.com/office/drawing/2014/main" id="{31689BBC-CD50-E349-B6AE-BF7BB7B29D41}"/>
              </a:ext>
            </a:extLst>
          </p:cNvPr>
          <p:cNvSpPr/>
          <p:nvPr/>
        </p:nvSpPr>
        <p:spPr>
          <a:xfrm>
            <a:off x="5298831" y="2393279"/>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gnetic Disk 6">
            <a:extLst>
              <a:ext uri="{FF2B5EF4-FFF2-40B4-BE49-F238E27FC236}">
                <a16:creationId xmlns:a16="http://schemas.microsoft.com/office/drawing/2014/main" id="{7BD5C8EE-0516-4440-9A7F-CDA2ADE4AC93}"/>
              </a:ext>
            </a:extLst>
          </p:cNvPr>
          <p:cNvSpPr/>
          <p:nvPr/>
        </p:nvSpPr>
        <p:spPr>
          <a:xfrm>
            <a:off x="486507" y="3376246"/>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009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ur Model: Vision of a Healthy Village - Lifewater International">
            <a:extLst>
              <a:ext uri="{FF2B5EF4-FFF2-40B4-BE49-F238E27FC236}">
                <a16:creationId xmlns:a16="http://schemas.microsoft.com/office/drawing/2014/main" id="{4281A98E-BE71-4E47-B770-406356978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46"/>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a:xfrm>
            <a:off x="709448" y="1913950"/>
            <a:ext cx="4204137" cy="1342754"/>
          </a:xfrm>
        </p:spPr>
        <p:txBody>
          <a:bodyPr>
            <a:normAutofit/>
          </a:bodyPr>
          <a:lstStyle/>
          <a:p>
            <a:pPr algn="ctr"/>
            <a:r>
              <a:rPr lang="en-US" sz="2800"/>
              <a:t>Call to Action: Partner with us! </a:t>
            </a:r>
            <a:br>
              <a:rPr lang="en-US" sz="2800"/>
            </a:br>
            <a:r>
              <a:rPr lang="en-US" sz="2800"/>
              <a:t>It takes a village</a:t>
            </a:r>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2C18FA-3250-624B-876A-43838AC44D6B}"/>
              </a:ext>
            </a:extLst>
          </p:cNvPr>
          <p:cNvSpPr>
            <a:spLocks noGrp="1"/>
          </p:cNvSpPr>
          <p:nvPr>
            <p:ph idx="1"/>
          </p:nvPr>
        </p:nvSpPr>
        <p:spPr>
          <a:xfrm>
            <a:off x="525516" y="3417573"/>
            <a:ext cx="4593021" cy="2619839"/>
          </a:xfrm>
        </p:spPr>
        <p:txBody>
          <a:bodyPr anchor="ctr">
            <a:normAutofit/>
          </a:bodyPr>
          <a:lstStyle/>
          <a:p>
            <a:r>
              <a:rPr lang="en-US" sz="1800"/>
              <a:t>Deployment of Enterprise grade AI and ML models in healthcare at multiple locations in the US and internationally</a:t>
            </a:r>
          </a:p>
          <a:p>
            <a:r>
              <a:rPr lang="en-US" sz="1800"/>
              <a:t>Fairness across multiple locations, settings and cohort</a:t>
            </a:r>
          </a:p>
        </p:txBody>
      </p:sp>
    </p:spTree>
    <p:extLst>
      <p:ext uri="{BB962C8B-B14F-4D97-AF65-F5344CB8AC3E}">
        <p14:creationId xmlns:p14="http://schemas.microsoft.com/office/powerpoint/2010/main" val="20024831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4743-F38E-2742-B820-43BFF831094E}"/>
              </a:ext>
            </a:extLst>
          </p:cNvPr>
          <p:cNvSpPr>
            <a:spLocks noGrp="1"/>
          </p:cNvSpPr>
          <p:nvPr>
            <p:ph type="title"/>
          </p:nvPr>
        </p:nvSpPr>
        <p:spPr/>
        <p:txBody>
          <a:bodyPr/>
          <a:lstStyle/>
          <a:p>
            <a:r>
              <a:rPr lang="en-US"/>
              <a:t>Call to Action: Resources: Websites</a:t>
            </a:r>
          </a:p>
        </p:txBody>
      </p:sp>
      <p:sp>
        <p:nvSpPr>
          <p:cNvPr id="4" name="Content Placeholder 2">
            <a:extLst>
              <a:ext uri="{FF2B5EF4-FFF2-40B4-BE49-F238E27FC236}">
                <a16:creationId xmlns:a16="http://schemas.microsoft.com/office/drawing/2014/main" id="{414E6471-959E-FF4F-914D-76769D719A68}"/>
              </a:ext>
            </a:extLst>
          </p:cNvPr>
          <p:cNvSpPr txBox="1">
            <a:spLocks/>
          </p:cNvSpPr>
          <p:nvPr/>
        </p:nvSpPr>
        <p:spPr>
          <a:xfrm>
            <a:off x="838200" y="1825625"/>
            <a:ext cx="767640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3"/>
              </a:rPr>
              <a:t>AI Now Institute</a:t>
            </a:r>
            <a:endParaRPr lang="en-US">
              <a:hlinkClick r:id="" action="ppaction://noaction"/>
            </a:endParaRPr>
          </a:p>
          <a:p>
            <a:r>
              <a:rPr lang="en-US">
                <a:hlinkClick r:id="" action="ppaction://noaction"/>
              </a:rPr>
              <a:t>Algorithmic Justice League</a:t>
            </a:r>
            <a:endParaRPr lang="en-US">
              <a:hlinkClick r:id="rId4"/>
            </a:endParaRPr>
          </a:p>
          <a:p>
            <a:r>
              <a:rPr lang="en-US">
                <a:hlinkClick r:id="rId5"/>
              </a:rPr>
              <a:t>Berkman Klein Center for Internet and Society</a:t>
            </a:r>
            <a:endParaRPr lang="en-US">
              <a:hlinkClick r:id="" action="ppaction://noaction"/>
            </a:endParaRPr>
          </a:p>
          <a:p>
            <a:r>
              <a:rPr lang="en-US">
                <a:hlinkClick r:id="" action="ppaction://noaction"/>
              </a:rPr>
              <a:t>ML </a:t>
            </a:r>
            <a:r>
              <a:rPr lang="en-US">
                <a:hlinkClick r:id="rId4"/>
              </a:rPr>
              <a:t>Healthcare Resources</a:t>
            </a:r>
            <a:endParaRPr lang="en-US"/>
          </a:p>
          <a:p>
            <a:r>
              <a:rPr lang="en-US">
                <a:hlinkClick r:id="rId6"/>
              </a:rPr>
              <a:t>Partnership on AI</a:t>
            </a:r>
            <a:endParaRPr lang="en-US"/>
          </a:p>
        </p:txBody>
      </p:sp>
    </p:spTree>
    <p:extLst>
      <p:ext uri="{BB962C8B-B14F-4D97-AF65-F5344CB8AC3E}">
        <p14:creationId xmlns:p14="http://schemas.microsoft.com/office/powerpoint/2010/main" val="480933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4743-F38E-2742-B820-43BFF831094E}"/>
              </a:ext>
            </a:extLst>
          </p:cNvPr>
          <p:cNvSpPr>
            <a:spLocks noGrp="1"/>
          </p:cNvSpPr>
          <p:nvPr>
            <p:ph type="title"/>
          </p:nvPr>
        </p:nvSpPr>
        <p:spPr/>
        <p:txBody>
          <a:bodyPr/>
          <a:lstStyle/>
          <a:p>
            <a:r>
              <a:rPr lang="en-US"/>
              <a:t>Call to Action: Resources: Libraries</a:t>
            </a:r>
          </a:p>
        </p:txBody>
      </p:sp>
      <p:graphicFrame>
        <p:nvGraphicFramePr>
          <p:cNvPr id="3" name="Table 2">
            <a:extLst>
              <a:ext uri="{FF2B5EF4-FFF2-40B4-BE49-F238E27FC236}">
                <a16:creationId xmlns:a16="http://schemas.microsoft.com/office/drawing/2014/main" id="{482C494E-D19E-974B-9194-72C4942D3DE0}"/>
              </a:ext>
            </a:extLst>
          </p:cNvPr>
          <p:cNvGraphicFramePr>
            <a:graphicFrameLocks noGrp="1"/>
          </p:cNvGraphicFramePr>
          <p:nvPr/>
        </p:nvGraphicFramePr>
        <p:xfrm>
          <a:off x="580768" y="1881201"/>
          <a:ext cx="9527061" cy="2595880"/>
        </p:xfrm>
        <a:graphic>
          <a:graphicData uri="http://schemas.openxmlformats.org/drawingml/2006/table">
            <a:tbl>
              <a:tblPr firstRow="1" bandRow="1">
                <a:tableStyleId>{7E9639D4-E3E2-4D34-9284-5A2195B3D0D7}</a:tableStyleId>
              </a:tblPr>
              <a:tblGrid>
                <a:gridCol w="2421924">
                  <a:extLst>
                    <a:ext uri="{9D8B030D-6E8A-4147-A177-3AD203B41FA5}">
                      <a16:colId xmlns:a16="http://schemas.microsoft.com/office/drawing/2014/main" val="1032063330"/>
                    </a:ext>
                  </a:extLst>
                </a:gridCol>
                <a:gridCol w="2718486">
                  <a:extLst>
                    <a:ext uri="{9D8B030D-6E8A-4147-A177-3AD203B41FA5}">
                      <a16:colId xmlns:a16="http://schemas.microsoft.com/office/drawing/2014/main" val="423403259"/>
                    </a:ext>
                  </a:extLst>
                </a:gridCol>
                <a:gridCol w="1334530">
                  <a:extLst>
                    <a:ext uri="{9D8B030D-6E8A-4147-A177-3AD203B41FA5}">
                      <a16:colId xmlns:a16="http://schemas.microsoft.com/office/drawing/2014/main" val="1897500399"/>
                    </a:ext>
                  </a:extLst>
                </a:gridCol>
                <a:gridCol w="1544595">
                  <a:extLst>
                    <a:ext uri="{9D8B030D-6E8A-4147-A177-3AD203B41FA5}">
                      <a16:colId xmlns:a16="http://schemas.microsoft.com/office/drawing/2014/main" val="61838109"/>
                    </a:ext>
                  </a:extLst>
                </a:gridCol>
                <a:gridCol w="1507526">
                  <a:extLst>
                    <a:ext uri="{9D8B030D-6E8A-4147-A177-3AD203B41FA5}">
                      <a16:colId xmlns:a16="http://schemas.microsoft.com/office/drawing/2014/main" val="3078045296"/>
                    </a:ext>
                  </a:extLst>
                </a:gridCol>
              </a:tblGrid>
              <a:tr h="370840">
                <a:tc>
                  <a:txBody>
                    <a:bodyPr/>
                    <a:lstStyle/>
                    <a:p>
                      <a:r>
                        <a:rPr lang="en-US"/>
                        <a:t>Library</a:t>
                      </a:r>
                    </a:p>
                  </a:txBody>
                  <a:tcPr/>
                </a:tc>
                <a:tc>
                  <a:txBody>
                    <a:bodyPr/>
                    <a:lstStyle/>
                    <a:p>
                      <a:r>
                        <a:rPr lang="en-US"/>
                        <a:t>Creator</a:t>
                      </a:r>
                    </a:p>
                  </a:txBody>
                  <a:tcPr/>
                </a:tc>
                <a:tc>
                  <a:txBody>
                    <a:bodyPr/>
                    <a:lstStyle/>
                    <a:p>
                      <a:r>
                        <a:rPr lang="en-US"/>
                        <a:t>Metrics</a:t>
                      </a:r>
                    </a:p>
                  </a:txBody>
                  <a:tcPr/>
                </a:tc>
                <a:tc>
                  <a:txBody>
                    <a:bodyPr/>
                    <a:lstStyle/>
                    <a:p>
                      <a:r>
                        <a:rPr lang="en-US"/>
                        <a:t>Algorithms</a:t>
                      </a:r>
                    </a:p>
                  </a:txBody>
                  <a:tcPr/>
                </a:tc>
                <a:tc>
                  <a:txBody>
                    <a:bodyPr/>
                    <a:lstStyle/>
                    <a:p>
                      <a:r>
                        <a:rPr lang="en-US"/>
                        <a:t>Simulations</a:t>
                      </a:r>
                    </a:p>
                  </a:txBody>
                  <a:tcPr/>
                </a:tc>
                <a:extLst>
                  <a:ext uri="{0D108BD9-81ED-4DB2-BD59-A6C34878D82A}">
                    <a16:rowId xmlns:a16="http://schemas.microsoft.com/office/drawing/2014/main" val="1315655055"/>
                  </a:ext>
                </a:extLst>
              </a:tr>
              <a:tr h="370840">
                <a:tc>
                  <a:txBody>
                    <a:bodyPr/>
                    <a:lstStyle/>
                    <a:p>
                      <a:r>
                        <a:rPr lang="en-US">
                          <a:hlinkClick r:id="rId3"/>
                        </a:rPr>
                        <a:t>AIF 360</a:t>
                      </a:r>
                      <a:endParaRPr lang="en-US"/>
                    </a:p>
                  </a:txBody>
                  <a:tcPr/>
                </a:tc>
                <a:tc>
                  <a:txBody>
                    <a:bodyPr/>
                    <a:lstStyle/>
                    <a:p>
                      <a:r>
                        <a:rPr lang="en-US"/>
                        <a:t>IBM</a:t>
                      </a:r>
                    </a:p>
                  </a:txBody>
                  <a:tcPr/>
                </a:tc>
                <a:tc>
                  <a:txBody>
                    <a:bodyPr/>
                    <a:lstStyle/>
                    <a:p>
                      <a:r>
                        <a:rPr lang="en-US"/>
                        <a:t>✅</a:t>
                      </a:r>
                    </a:p>
                  </a:txBody>
                  <a:tcPr/>
                </a:tc>
                <a:tc>
                  <a:txBody>
                    <a:bodyPr/>
                    <a:lstStyle/>
                    <a:p>
                      <a:r>
                        <a:rPr lang="en-US"/>
                        <a:t>✅</a:t>
                      </a:r>
                    </a:p>
                  </a:txBody>
                  <a:tcPr/>
                </a:tc>
                <a:tc>
                  <a:txBody>
                    <a:bodyPr/>
                    <a:lstStyle/>
                    <a:p>
                      <a:endParaRPr lang="en-US"/>
                    </a:p>
                  </a:txBody>
                  <a:tcPr/>
                </a:tc>
                <a:extLst>
                  <a:ext uri="{0D108BD9-81ED-4DB2-BD59-A6C34878D82A}">
                    <a16:rowId xmlns:a16="http://schemas.microsoft.com/office/drawing/2014/main" val="824200380"/>
                  </a:ext>
                </a:extLst>
              </a:tr>
              <a:tr h="370840">
                <a:tc>
                  <a:txBody>
                    <a:bodyPr/>
                    <a:lstStyle/>
                    <a:p>
                      <a:r>
                        <a:rPr lang="en-US" err="1">
                          <a:hlinkClick r:id="rId4"/>
                        </a:rPr>
                        <a:t>Fairlearn</a:t>
                      </a:r>
                      <a:endParaRPr lang="en-US"/>
                    </a:p>
                  </a:txBody>
                  <a:tcPr/>
                </a:tc>
                <a:tc>
                  <a:txBody>
                    <a:bodyPr/>
                    <a:lstStyle/>
                    <a:p>
                      <a:r>
                        <a:rPr lang="en-US"/>
                        <a:t>Hannah </a:t>
                      </a:r>
                      <a:r>
                        <a:rPr lang="en-US" err="1"/>
                        <a:t>Walllach</a:t>
                      </a:r>
                      <a:r>
                        <a:rPr lang="en-US"/>
                        <a:t> et al</a:t>
                      </a:r>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endParaRPr lang="en-US"/>
                    </a:p>
                  </a:txBody>
                  <a:tcPr/>
                </a:tc>
                <a:extLst>
                  <a:ext uri="{0D108BD9-81ED-4DB2-BD59-A6C34878D82A}">
                    <a16:rowId xmlns:a16="http://schemas.microsoft.com/office/drawing/2014/main" val="1898865069"/>
                  </a:ext>
                </a:extLst>
              </a:tr>
              <a:tr h="370840">
                <a:tc>
                  <a:txBody>
                    <a:bodyPr/>
                    <a:lstStyle/>
                    <a:p>
                      <a:r>
                        <a:rPr lang="en-US">
                          <a:hlinkClick r:id="rId5"/>
                        </a:rPr>
                        <a:t>Fairness Comparison</a:t>
                      </a:r>
                      <a:endParaRPr lang="en-US"/>
                    </a:p>
                  </a:txBody>
                  <a:tcPr/>
                </a:tc>
                <a:tc>
                  <a:txBody>
                    <a:bodyPr/>
                    <a:lstStyle/>
                    <a:p>
                      <a:r>
                        <a:rPr lang="en-US" err="1"/>
                        <a:t>Sorelle</a:t>
                      </a:r>
                      <a:r>
                        <a:rPr lang="en-US"/>
                        <a:t> </a:t>
                      </a:r>
                      <a:r>
                        <a:rPr lang="en-US" err="1"/>
                        <a:t>Friedler</a:t>
                      </a:r>
                      <a:r>
                        <a:rPr lang="en-US"/>
                        <a:t> </a:t>
                      </a:r>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390865579"/>
                  </a:ext>
                </a:extLst>
              </a:tr>
              <a:tr h="370840">
                <a:tc>
                  <a:txBody>
                    <a:bodyPr/>
                    <a:lstStyle/>
                    <a:p>
                      <a:r>
                        <a:rPr lang="en-US">
                          <a:hlinkClick r:id="rId6"/>
                        </a:rPr>
                        <a:t>Fairness Indicators</a:t>
                      </a:r>
                      <a:endParaRPr lang="en-US"/>
                    </a:p>
                  </a:txBody>
                  <a:tcPr/>
                </a:tc>
                <a:tc>
                  <a:txBody>
                    <a:bodyPr/>
                    <a:lstStyle/>
                    <a:p>
                      <a:r>
                        <a:rPr lang="en-US" err="1"/>
                        <a:t>Tensorflow</a:t>
                      </a:r>
                      <a:endParaRPr lang="en-US"/>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250074965"/>
                  </a:ext>
                </a:extLst>
              </a:tr>
              <a:tr h="370840">
                <a:tc>
                  <a:txBody>
                    <a:bodyPr/>
                    <a:lstStyle/>
                    <a:p>
                      <a:r>
                        <a:rPr lang="en-US">
                          <a:hlinkClick r:id="rId7"/>
                        </a:rPr>
                        <a:t>ML Fairness Gym</a:t>
                      </a:r>
                      <a:endParaRPr lang="en-US"/>
                    </a:p>
                  </a:txBody>
                  <a:tcPr/>
                </a:tc>
                <a:tc>
                  <a:txBody>
                    <a:bodyPr/>
                    <a:lstStyle/>
                    <a:p>
                      <a:r>
                        <a:rPr lang="en-US"/>
                        <a:t>Google</a:t>
                      </a:r>
                    </a:p>
                  </a:txBody>
                  <a:tcPr/>
                </a:tc>
                <a:tc>
                  <a:txBody>
                    <a:bodyPr/>
                    <a:lstStyle/>
                    <a:p>
                      <a:endParaRPr lang="en-US"/>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txBody>
                  <a:tcPr/>
                </a:tc>
                <a:extLst>
                  <a:ext uri="{0D108BD9-81ED-4DB2-BD59-A6C34878D82A}">
                    <a16:rowId xmlns:a16="http://schemas.microsoft.com/office/drawing/2014/main" val="2111202755"/>
                  </a:ext>
                </a:extLst>
              </a:tr>
              <a:tr h="370840">
                <a:tc>
                  <a:txBody>
                    <a:bodyPr/>
                    <a:lstStyle/>
                    <a:p>
                      <a:r>
                        <a:rPr lang="en-US">
                          <a:hlinkClick r:id="rId8"/>
                        </a:rPr>
                        <a:t>Themis-ML</a:t>
                      </a:r>
                      <a:endParaRPr lang="en-US"/>
                    </a:p>
                  </a:txBody>
                  <a:tcPr/>
                </a:tc>
                <a:tc>
                  <a:txBody>
                    <a:bodyPr/>
                    <a:lstStyle/>
                    <a:p>
                      <a:r>
                        <a:rPr lang="en-US"/>
                        <a:t>Niels </a:t>
                      </a:r>
                      <a:r>
                        <a:rPr lang="en-US" err="1"/>
                        <a:t>Bantilan</a:t>
                      </a:r>
                      <a:endParaRPr lang="en-US"/>
                    </a:p>
                  </a:txBody>
                  <a:tcPr/>
                </a:tc>
                <a:tc>
                  <a:txBody>
                    <a:bodyPr/>
                    <a:lstStyle/>
                    <a:p>
                      <a:r>
                        <a:rPr lang="en-US"/>
                        <a:t>✅</a:t>
                      </a:r>
                    </a:p>
                  </a:txBody>
                  <a:tcPr/>
                </a:tc>
                <a:tc>
                  <a:txBody>
                    <a:bodyPr/>
                    <a:lstStyle/>
                    <a:p>
                      <a:r>
                        <a:rPr lang="en-US"/>
                        <a:t>✅</a:t>
                      </a:r>
                    </a:p>
                  </a:txBody>
                  <a:tcPr/>
                </a:tc>
                <a:tc>
                  <a:txBody>
                    <a:bodyPr/>
                    <a:lstStyle/>
                    <a:p>
                      <a:endParaRPr lang="en-US"/>
                    </a:p>
                  </a:txBody>
                  <a:tcPr/>
                </a:tc>
                <a:extLst>
                  <a:ext uri="{0D108BD9-81ED-4DB2-BD59-A6C34878D82A}">
                    <a16:rowId xmlns:a16="http://schemas.microsoft.com/office/drawing/2014/main" val="1943991077"/>
                  </a:ext>
                </a:extLst>
              </a:tr>
            </a:tbl>
          </a:graphicData>
        </a:graphic>
      </p:graphicFrame>
      <p:sp>
        <p:nvSpPr>
          <p:cNvPr id="4" name="TextBox 3">
            <a:extLst>
              <a:ext uri="{FF2B5EF4-FFF2-40B4-BE49-F238E27FC236}">
                <a16:creationId xmlns:a16="http://schemas.microsoft.com/office/drawing/2014/main" id="{E04EC40A-8FDA-9D48-B519-4291B12B6541}"/>
              </a:ext>
            </a:extLst>
          </p:cNvPr>
          <p:cNvSpPr txBox="1"/>
          <p:nvPr/>
        </p:nvSpPr>
        <p:spPr>
          <a:xfrm rot="20245154">
            <a:off x="1894698" y="4804321"/>
            <a:ext cx="7255566" cy="461665"/>
          </a:xfrm>
          <a:prstGeom prst="rect">
            <a:avLst/>
          </a:prstGeom>
          <a:noFill/>
        </p:spPr>
        <p:txBody>
          <a:bodyPr wrap="square" rtlCol="0">
            <a:spAutoFit/>
          </a:bodyPr>
          <a:lstStyle/>
          <a:p>
            <a:r>
              <a:rPr lang="en-US" sz="2400"/>
              <a:t>And now the </a:t>
            </a:r>
            <a:r>
              <a:rPr lang="en-US" sz="2400" b="1" err="1">
                <a:solidFill>
                  <a:srgbClr val="FF0000"/>
                </a:solidFill>
              </a:rPr>
              <a:t>Fair</a:t>
            </a:r>
            <a:r>
              <a:rPr lang="en-US" sz="2400" b="1" err="1"/>
              <a:t>ML</a:t>
            </a:r>
            <a:r>
              <a:rPr lang="en-US" sz="2400" b="1" err="1">
                <a:solidFill>
                  <a:schemeClr val="accent1"/>
                </a:solidFill>
              </a:rPr>
              <a:t>Health</a:t>
            </a:r>
            <a:r>
              <a:rPr lang="en-US" sz="2400" b="1"/>
              <a:t> Library</a:t>
            </a:r>
          </a:p>
        </p:txBody>
      </p:sp>
    </p:spTree>
    <p:extLst>
      <p:ext uri="{BB962C8B-B14F-4D97-AF65-F5344CB8AC3E}">
        <p14:creationId xmlns:p14="http://schemas.microsoft.com/office/powerpoint/2010/main" val="2283942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940648"/>
          </a:xfrm>
        </p:spPr>
        <p:txBody>
          <a:bodyPr>
            <a:noAutofit/>
          </a:bodyPr>
          <a:lstStyle/>
          <a:p>
            <a:pPr>
              <a:buFont typeface="Wingdings" pitchFamily="2" charset="2"/>
              <a:buChar char="§"/>
            </a:pPr>
            <a:r>
              <a:rPr lang="en-US" sz="1800"/>
              <a:t>Byrd, W. Michael, and Linda A. Clayton. "Race, medicine, and health care in the United States: a historical survey." Journal of the National Medical Association 93, no. 3 Suppl (2001): 11S.</a:t>
            </a:r>
          </a:p>
          <a:p>
            <a:pPr>
              <a:buFont typeface="Wingdings" pitchFamily="2" charset="2"/>
              <a:buChar char="§"/>
            </a:pPr>
            <a:r>
              <a:rPr lang="en-US" sz="1800" err="1"/>
              <a:t>Wailoo</a:t>
            </a:r>
            <a:r>
              <a:rPr lang="en-US" sz="1800"/>
              <a:t>, Keith. "Sickle cell disease—a history of progress and peril." N </a:t>
            </a:r>
            <a:r>
              <a:rPr lang="en-US" sz="1800" err="1"/>
              <a:t>Engl</a:t>
            </a:r>
            <a:r>
              <a:rPr lang="en-US" sz="1800"/>
              <a:t> J Med 376, no. 9 (2017): 805-807.</a:t>
            </a:r>
          </a:p>
          <a:p>
            <a:pPr>
              <a:buFont typeface="Wingdings" pitchFamily="2" charset="2"/>
              <a:buChar char="§"/>
            </a:pPr>
            <a:r>
              <a:rPr lang="en-US" sz="1800"/>
              <a:t>de Malave, </a:t>
            </a:r>
            <a:r>
              <a:rPr lang="en-US" sz="1800" err="1"/>
              <a:t>Florita</a:t>
            </a:r>
            <a:r>
              <a:rPr lang="en-US" sz="1800"/>
              <a:t> Z. Louis. Sterilization of Puerto Rican women: a selected, partially annotated bibliography. University of Wisconsin System, Women's Studies Librarian, 1999.</a:t>
            </a:r>
          </a:p>
          <a:p>
            <a:pPr>
              <a:buFont typeface="Wingdings" pitchFamily="2" charset="2"/>
              <a:buChar char="§"/>
            </a:pPr>
            <a:r>
              <a:rPr lang="en-US" sz="1800"/>
              <a:t>Randall, </a:t>
            </a:r>
            <a:r>
              <a:rPr lang="en-US" sz="1800" err="1"/>
              <a:t>Vernellia</a:t>
            </a:r>
            <a:r>
              <a:rPr lang="en-US" sz="1800"/>
              <a:t> R. "Slavery, Segregation and Racism: Trusting the Health Care System </a:t>
            </a:r>
            <a:r>
              <a:rPr lang="en-US" sz="1800" err="1"/>
              <a:t>Ain't</a:t>
            </a:r>
            <a:r>
              <a:rPr lang="en-US" sz="1800"/>
              <a:t> Always Easy--An African American Perspective on Bioethics." . Louis U. Pub. L. Rev. 15 (1995): 191.</a:t>
            </a:r>
          </a:p>
          <a:p>
            <a:pPr>
              <a:buFont typeface="Wingdings" pitchFamily="2" charset="2"/>
              <a:buChar char="§"/>
            </a:pPr>
            <a:r>
              <a:rPr lang="en-US" sz="1800"/>
              <a:t>King, M. L. Jr. (1966). National Convention for Medical Committee for Human Rights. Washington, DC. Excerpt from speech retrieved from http://</a:t>
            </a:r>
            <a:r>
              <a:rPr lang="en-US" sz="1800" err="1"/>
              <a:t>www.goodreads.com</a:t>
            </a:r>
            <a:r>
              <a:rPr lang="en-US" sz="1800"/>
              <a:t>/quotes/106932-of-all-the-forms-ofinequality-injustice-in-health-care </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525170"/>
            <a:ext cx="6096000" cy="6186309"/>
          </a:xfrm>
          <a:prstGeom prst="rect">
            <a:avLst/>
          </a:prstGeom>
        </p:spPr>
        <p:txBody>
          <a:bodyPr>
            <a:spAutoFit/>
          </a:bodyPr>
          <a:lstStyle/>
          <a:p>
            <a:pPr marL="285750" indent="-285750">
              <a:buFont typeface="Wingdings" pitchFamily="2" charset="2"/>
              <a:buChar char="§"/>
            </a:pPr>
            <a:r>
              <a:rPr lang="en-US"/>
              <a:t>Parikh, Ravi B., Stephanie </a:t>
            </a:r>
            <a:r>
              <a:rPr lang="en-US" err="1"/>
              <a:t>Teeple</a:t>
            </a:r>
            <a:r>
              <a:rPr lang="en-US"/>
              <a:t>, and Amol S. </a:t>
            </a:r>
            <a:r>
              <a:rPr lang="en-US" err="1"/>
              <a:t>Navathe</a:t>
            </a:r>
            <a:r>
              <a:rPr lang="en-US"/>
              <a:t>. "Addressing bias in artificial intelligence in health care." Jama 322, no. 24 (2019): 2377-2378.</a:t>
            </a:r>
          </a:p>
          <a:p>
            <a:pPr marL="285750" indent="-285750">
              <a:buFont typeface="Wingdings" pitchFamily="2" charset="2"/>
              <a:buChar char="§"/>
            </a:pPr>
            <a:r>
              <a:rPr lang="en-US"/>
              <a:t>Parasuraman, Raja, and Dietrich H. </a:t>
            </a:r>
            <a:r>
              <a:rPr lang="en-US" err="1"/>
              <a:t>Manzey</a:t>
            </a:r>
            <a:r>
              <a:rPr lang="en-US"/>
              <a:t>. "Complacency and bias in human use of automation: An attentional integration." Human factors 52, no. 3 (2010): 381-410.</a:t>
            </a:r>
          </a:p>
          <a:p>
            <a:pPr marL="285750" indent="-285750">
              <a:buFont typeface="Wingdings" pitchFamily="2" charset="2"/>
              <a:buChar char="§"/>
            </a:pPr>
            <a:r>
              <a:rPr lang="en-US" err="1"/>
              <a:t>Agniel</a:t>
            </a:r>
            <a:r>
              <a:rPr lang="en-US"/>
              <a:t>, Denis, Isaac S. </a:t>
            </a:r>
            <a:r>
              <a:rPr lang="en-US" err="1"/>
              <a:t>Kohane</a:t>
            </a:r>
            <a:r>
              <a:rPr lang="en-US"/>
              <a:t>, and Griffin M. Weber. "Biases in electronic health record data due to processes within the healthcare system: retrospective observational study." </a:t>
            </a:r>
            <a:r>
              <a:rPr lang="en-US" err="1"/>
              <a:t>Bmj</a:t>
            </a:r>
            <a:r>
              <a:rPr lang="en-US"/>
              <a:t> 361 (2018).</a:t>
            </a:r>
          </a:p>
          <a:p>
            <a:pPr marL="285750" indent="-285750">
              <a:buFont typeface="Wingdings" pitchFamily="2" charset="2"/>
              <a:buChar char="§"/>
            </a:pPr>
            <a:r>
              <a:rPr lang="en-US" err="1"/>
              <a:t>McLintock</a:t>
            </a:r>
            <a:r>
              <a:rPr lang="en-US"/>
              <a:t> K, Russell AM, Alderson SL, et al. The effects of financial incentives for case finding for depression in patients with diabetes and coronary heart disease: interrupted time series analysis. BMJ Open2014;4:e005178. doi:10.1136/bmjopen-2014-005178. pmid:25142262</a:t>
            </a:r>
          </a:p>
          <a:p>
            <a:pPr marL="285750" indent="-285750">
              <a:buFont typeface="Wingdings" pitchFamily="2" charset="2"/>
              <a:buChar char="§"/>
            </a:pPr>
            <a:r>
              <a:rPr lang="en-US" err="1"/>
              <a:t>Weizenbaum</a:t>
            </a:r>
            <a:r>
              <a:rPr lang="en-US"/>
              <a:t>, Joseph (1976). Computer power and human reason : from judgment to calculation. San Francisco: W.H. Freeman</a:t>
            </a:r>
          </a:p>
          <a:p>
            <a:pPr marL="285750" lvl="0" indent="-285750">
              <a:buFont typeface="Wingdings" pitchFamily="2" charset="2"/>
              <a:buChar char="§"/>
            </a:pPr>
            <a:r>
              <a:rPr lang="en-US"/>
              <a:t>Adelman, Larry. "Unnatural causes: Is inequality making us sick?." Preventing Chronic Disease 4, no. 4 (2007).</a:t>
            </a:r>
          </a:p>
          <a:p>
            <a:pPr marL="285750" lvl="0" indent="-285750">
              <a:buFont typeface="Wingdings" pitchFamily="2" charset="2"/>
              <a:buChar char="§"/>
            </a:pPr>
            <a:r>
              <a:rPr lang="en-US"/>
              <a:t>Simkin RJ. Women's health: time for a redefinition. </a:t>
            </a:r>
            <a:r>
              <a:rPr lang="en-US" i="1"/>
              <a:t>CMAJ</a:t>
            </a:r>
            <a:r>
              <a:rPr lang="en-US"/>
              <a:t>. 1995;152(4):477-479.</a:t>
            </a:r>
          </a:p>
        </p:txBody>
      </p:sp>
    </p:spTree>
    <p:extLst>
      <p:ext uri="{BB962C8B-B14F-4D97-AF65-F5344CB8AC3E}">
        <p14:creationId xmlns:p14="http://schemas.microsoft.com/office/powerpoint/2010/main" val="9166987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pPr lvl="0">
              <a:buFont typeface="Wingdings" pitchFamily="2" charset="2"/>
              <a:buChar char="§"/>
            </a:pPr>
            <a:r>
              <a:rPr lang="en-US" sz="1800"/>
              <a:t>Almond, Amanda Lee. "Measuring racial microaggression in medical practice." Ethnicity &amp; health 24, no. 6 (2019): 589-606.Barocas, Solon and Hardt, Moritz., Fairness in machine learning, </a:t>
            </a:r>
            <a:r>
              <a:rPr lang="en-US" sz="1800" err="1"/>
              <a:t>NeurIPS</a:t>
            </a:r>
            <a:r>
              <a:rPr lang="en-US" sz="1800"/>
              <a:t> Tutorial, 2017.</a:t>
            </a:r>
          </a:p>
          <a:p>
            <a:pPr>
              <a:buFont typeface="Wingdings" pitchFamily="2" charset="2"/>
              <a:buChar char="§"/>
            </a:pPr>
            <a:r>
              <a:rPr lang="en-US" sz="1800"/>
              <a:t>Dovidio, John F., Susan </a:t>
            </a:r>
            <a:r>
              <a:rPr lang="en-US" sz="1800" err="1"/>
              <a:t>Eggly</a:t>
            </a:r>
            <a:r>
              <a:rPr lang="en-US" sz="1800"/>
              <a:t>, Terrance L. Albrecht, Nao Hagiwara, and Louis A. Penner. "Racial biases in medicine and healthcare disparities." TPM: Testing, Psychometrics, Methodology in Applied Psychology 23, no. 4 (2016).</a:t>
            </a:r>
          </a:p>
          <a:p>
            <a:pPr>
              <a:buFont typeface="Wingdings" pitchFamily="2" charset="2"/>
              <a:buChar char="§"/>
            </a:pPr>
            <a:r>
              <a:rPr lang="en-US" sz="1800" err="1"/>
              <a:t>Agniel</a:t>
            </a:r>
            <a:r>
              <a:rPr lang="en-US" sz="1800"/>
              <a:t>, Denis, Isaac S. </a:t>
            </a:r>
            <a:r>
              <a:rPr lang="en-US" sz="1800" err="1"/>
              <a:t>Kohane</a:t>
            </a:r>
            <a:r>
              <a:rPr lang="en-US" sz="1800"/>
              <a:t>, and Griffin M. Weber. "Biases in electronic health record data due to processes within the healthcare system: retrospective observational study." </a:t>
            </a:r>
            <a:r>
              <a:rPr lang="en-US" sz="1800" err="1"/>
              <a:t>Bmj</a:t>
            </a:r>
            <a:r>
              <a:rPr lang="en-US" sz="1800"/>
              <a:t> 361 (2018).</a:t>
            </a:r>
          </a:p>
          <a:p>
            <a:pPr>
              <a:buFont typeface="Wingdings" pitchFamily="2" charset="2"/>
              <a:buChar char="§"/>
            </a:pPr>
            <a:r>
              <a:rPr lang="en-US" sz="1800"/>
              <a:t>Parikh, Ravi B., Stephanie </a:t>
            </a:r>
            <a:r>
              <a:rPr lang="en-US" sz="1800" err="1"/>
              <a:t>Teeple</a:t>
            </a:r>
            <a:r>
              <a:rPr lang="en-US" sz="1800"/>
              <a:t>, and Amol S. </a:t>
            </a:r>
            <a:r>
              <a:rPr lang="en-US" sz="1800" err="1"/>
              <a:t>Navathe</a:t>
            </a:r>
            <a:r>
              <a:rPr lang="en-US" sz="1800"/>
              <a:t>. "Addressing bias in artificial intelligence in health care." Jama 322, no. 24 (2019): 2377-2378.</a:t>
            </a:r>
          </a:p>
          <a:p>
            <a:pPr lvl="0">
              <a:buFont typeface="Wingdings" pitchFamily="2" charset="2"/>
              <a:buChar char="§"/>
            </a:pPr>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078313"/>
          </a:xfrm>
          <a:prstGeom prst="rect">
            <a:avLst/>
          </a:prstGeom>
        </p:spPr>
        <p:txBody>
          <a:bodyPr>
            <a:spAutoFit/>
          </a:bodyPr>
          <a:lstStyle/>
          <a:p>
            <a:pPr marL="285750" lvl="0" indent="-285750">
              <a:buFont typeface="Wingdings" pitchFamily="2" charset="2"/>
              <a:buChar char="§"/>
            </a:pPr>
            <a:r>
              <a:rPr lang="en-US"/>
              <a:t>Bierman, Arlene S. "Sex matters: gender disparities in quality and outcomes of care." </a:t>
            </a:r>
            <a:r>
              <a:rPr lang="en-US" err="1"/>
              <a:t>Cmaj</a:t>
            </a:r>
            <a:r>
              <a:rPr lang="en-US"/>
              <a:t> 177, no. 12 (2007): 1520-1521.</a:t>
            </a:r>
          </a:p>
          <a:p>
            <a:pPr marL="285750" lvl="0" indent="-285750">
              <a:buFont typeface="Wingdings" pitchFamily="2" charset="2"/>
              <a:buChar char="§"/>
            </a:pPr>
            <a:r>
              <a:rPr lang="en-US" err="1"/>
              <a:t>Binns</a:t>
            </a:r>
            <a:r>
              <a:rPr lang="en-US"/>
              <a:t>, Reuben. "Fairness in machine learning: Lessons from political philosophy." </a:t>
            </a:r>
            <a:r>
              <a:rPr lang="en-US" err="1"/>
              <a:t>arXiv</a:t>
            </a:r>
            <a:r>
              <a:rPr lang="en-US"/>
              <a:t> preprint arXiv:1712.03586 (2017).</a:t>
            </a:r>
          </a:p>
          <a:p>
            <a:pPr marL="285750" lvl="0" indent="-285750">
              <a:buFont typeface="Wingdings" pitchFamily="2" charset="2"/>
              <a:buChar char="§"/>
            </a:pPr>
            <a:r>
              <a:rPr lang="en-US"/>
              <a:t>Chen, Esther H., Frances S. </a:t>
            </a:r>
            <a:r>
              <a:rPr lang="en-US" err="1"/>
              <a:t>Shofer</a:t>
            </a:r>
            <a:r>
              <a:rPr lang="en-US"/>
              <a:t>, Anthony J. Dean, Judd E. Hollander, William G. </a:t>
            </a:r>
            <a:r>
              <a:rPr lang="en-US" err="1"/>
              <a:t>Baxt</a:t>
            </a:r>
            <a:r>
              <a:rPr lang="en-US"/>
              <a:t>, Jennifer L. Robey, Keara L. </a:t>
            </a:r>
            <a:r>
              <a:rPr lang="en-US" err="1"/>
              <a:t>Sease</a:t>
            </a:r>
            <a:r>
              <a:rPr lang="en-US"/>
              <a:t>, and Angela M. Mills. "Gender disparity in analgesic treatment of emergency department patients with acute abdominal pain." Academic Emergency Medicine 15, no. 5 (2008): 414-418.</a:t>
            </a:r>
          </a:p>
          <a:p>
            <a:pPr marL="285750" lvl="0" indent="-285750">
              <a:buFont typeface="Wingdings" pitchFamily="2" charset="2"/>
              <a:buChar char="§"/>
            </a:pPr>
            <a:r>
              <a:rPr lang="en-US" err="1"/>
              <a:t>Chouldechova</a:t>
            </a:r>
            <a:r>
              <a:rPr lang="en-US"/>
              <a:t>, Alexandra, and Aaron Roth. "The frontiers of fairness in machine learning." </a:t>
            </a:r>
            <a:r>
              <a:rPr lang="en-US" err="1"/>
              <a:t>arXiv</a:t>
            </a:r>
            <a:r>
              <a:rPr lang="en-US"/>
              <a:t> preprint arXiv:1810.08810 (2018).</a:t>
            </a:r>
          </a:p>
          <a:p>
            <a:pPr marL="285750" indent="-285750">
              <a:buFont typeface="Wingdings" pitchFamily="2" charset="2"/>
              <a:buChar char="§"/>
            </a:pPr>
            <a:r>
              <a:rPr lang="en-US"/>
              <a:t>Parasuraman, Raja, and Dietrich H. </a:t>
            </a:r>
            <a:r>
              <a:rPr lang="en-US" err="1"/>
              <a:t>Manzey</a:t>
            </a:r>
            <a:r>
              <a:rPr lang="en-US"/>
              <a:t>. "Complacency and bias in human use of automation: An attentional integration." Human factors 52, no. 3 (2010): 381-410.</a:t>
            </a:r>
          </a:p>
        </p:txBody>
      </p:sp>
    </p:spTree>
    <p:extLst>
      <p:ext uri="{BB962C8B-B14F-4D97-AF65-F5344CB8AC3E}">
        <p14:creationId xmlns:p14="http://schemas.microsoft.com/office/powerpoint/2010/main" val="20388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275e166-0ffa-4ad7-97e9-c468c00a253b">
      <UserInfo>
        <DisplayName>Carly Eckert</DisplayName>
        <AccountId>26</AccountId>
        <AccountType/>
      </UserInfo>
      <UserInfo>
        <DisplayName>Ankur Teredesai</DisplayName>
        <AccountId>15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0" ma:contentTypeDescription="Create a new document." ma:contentTypeScope="" ma:versionID="852c554f05da8646ccdaa73cb3f7bddc">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07b4c1ff8c350059947a5408e5c8397f"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62EB16-C94C-4E00-9605-456D0EEC18A3}">
  <ds:schemaRefs>
    <ds:schemaRef ds:uri="http://schemas.microsoft.com/sharepoint/v3/contenttype/forms"/>
  </ds:schemaRefs>
</ds:datastoreItem>
</file>

<file path=customXml/itemProps2.xml><?xml version="1.0" encoding="utf-8"?>
<ds:datastoreItem xmlns:ds="http://schemas.openxmlformats.org/officeDocument/2006/customXml" ds:itemID="{5AED2E74-46EA-4F6A-97F6-5EB746B66333}">
  <ds:schemaRefs>
    <ds:schemaRef ds:uri="http://www.w3.org/XML/1998/namespace"/>
    <ds:schemaRef ds:uri="http://schemas.microsoft.com/office/2006/documentManagement/types"/>
    <ds:schemaRef ds:uri="http://purl.org/dc/dcmitype/"/>
    <ds:schemaRef ds:uri="http://purl.org/dc/elements/1.1/"/>
    <ds:schemaRef ds:uri="http://purl.org/dc/terms/"/>
    <ds:schemaRef ds:uri="http://schemas.openxmlformats.org/package/2006/metadata/core-properties"/>
    <ds:schemaRef ds:uri="http://schemas.microsoft.com/office/infopath/2007/PartnerControls"/>
    <ds:schemaRef ds:uri="1275e166-0ffa-4ad7-97e9-c468c00a253b"/>
    <ds:schemaRef ds:uri="e057cc39-623c-476e-b661-90aa6abd2cbf"/>
    <ds:schemaRef ds:uri="http://schemas.microsoft.com/office/2006/metadata/properties"/>
  </ds:schemaRefs>
</ds:datastoreItem>
</file>

<file path=customXml/itemProps3.xml><?xml version="1.0" encoding="utf-8"?>
<ds:datastoreItem xmlns:ds="http://schemas.openxmlformats.org/officeDocument/2006/customXml" ds:itemID="{BFE936F4-ADC7-42DC-BFC3-8D1B73FFEA6E}">
  <ds:schemaRefs>
    <ds:schemaRef ds:uri="1275e166-0ffa-4ad7-97e9-c468c00a253b"/>
    <ds:schemaRef ds:uri="e057cc39-623c-476e-b661-90aa6abd2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TotalTime>
  <Words>13443</Words>
  <Application>Microsoft Macintosh PowerPoint</Application>
  <PresentationFormat>Widescreen</PresentationFormat>
  <Paragraphs>868</Paragraphs>
  <Slides>104</Slides>
  <Notes>66</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104</vt:i4>
      </vt:variant>
    </vt:vector>
  </HeadingPairs>
  <TitlesOfParts>
    <vt:vector size="127" baseType="lpstr">
      <vt:lpstr>Arial</vt:lpstr>
      <vt:lpstr>Arial,Sans-Serif</vt:lpstr>
      <vt:lpstr>Calibri</vt:lpstr>
      <vt:lpstr>Calibri Light</vt:lpstr>
      <vt:lpstr>Cubano</vt:lpstr>
      <vt:lpstr>Futura</vt:lpstr>
      <vt:lpstr>Helvetica</vt:lpstr>
      <vt:lpstr>Helvetica Light</vt:lpstr>
      <vt:lpstr>Helvetica Neue</vt:lpstr>
      <vt:lpstr>Helvetica Neue Light</vt:lpstr>
      <vt:lpstr>Helvetica Neue Medium</vt:lpstr>
      <vt:lpstr>Helvetica Neue UltraLight</vt:lpstr>
      <vt:lpstr>Museo Sans 100</vt:lpstr>
      <vt:lpstr>Museo Sans 300</vt:lpstr>
      <vt:lpstr>Open Sans</vt:lpstr>
      <vt:lpstr>Segoe UI</vt:lpstr>
      <vt:lpstr>Segoe UI Light</vt:lpstr>
      <vt:lpstr>Segoe UI Semibold</vt:lpstr>
      <vt:lpstr>Symbol</vt:lpstr>
      <vt:lpstr>Times Roman</vt:lpstr>
      <vt:lpstr>Trebuchet MS</vt:lpstr>
      <vt:lpstr>Wingdings</vt:lpstr>
      <vt:lpstr>Office Theme</vt:lpstr>
      <vt:lpstr>Fairness in Machine Learning  for Healthcare  #FairMLHealth</vt:lpstr>
      <vt:lpstr>#FairMLHealth Tutorial Overview</vt:lpstr>
      <vt:lpstr>Foundations: Fairness in Healthcare ML</vt:lpstr>
      <vt:lpstr>Audience Poll</vt:lpstr>
      <vt:lpstr>Elements of Responsible AI in Healthcare</vt:lpstr>
      <vt:lpstr>Elements of Ethical ML in Healthcare</vt:lpstr>
      <vt:lpstr>Fairness in Machine Learning in General</vt:lpstr>
      <vt:lpstr>Fairness in Machine Learning in General</vt:lpstr>
      <vt:lpstr>The Spectrum is not Discrete – AI across the Healthcare Continuum</vt:lpstr>
      <vt:lpstr>PowerPoint Presentation</vt:lpstr>
      <vt:lpstr>PowerPoint Presentation</vt:lpstr>
      <vt:lpstr>PowerPoint Presentation</vt:lpstr>
      <vt:lpstr>Motivation</vt:lpstr>
      <vt:lpstr>The Algorithmic Accountability Act</vt:lpstr>
      <vt:lpstr>Bias &amp; Discrimination in Healthcare: History</vt:lpstr>
      <vt:lpstr>Bias &amp; Discrimination in Healthcare: History</vt:lpstr>
      <vt:lpstr>Bias in Healthcare: Examples</vt:lpstr>
      <vt:lpstr>Bias in Healthcare: Examples</vt:lpstr>
      <vt:lpstr>Bias in Healthcare AI: History</vt:lpstr>
      <vt:lpstr>Bias in Healthcare AI: History</vt:lpstr>
      <vt:lpstr>Fairness in Machine Learning is more than imbalanced datasets!</vt:lpstr>
      <vt:lpstr>Bias in Healthcare AI: Is it just a data problem?</vt:lpstr>
      <vt:lpstr>Fairness in ML as a Systems Problem</vt:lpstr>
      <vt:lpstr>Legal Protected classes</vt:lpstr>
      <vt:lpstr>Fairness in the age of COVID19</vt:lpstr>
      <vt:lpstr>Fairness is Stakeholder Dependent</vt:lpstr>
      <vt:lpstr>Dimensions of Fairness in Healthcare AI</vt:lpstr>
      <vt:lpstr>PowerPoint Presentation</vt:lpstr>
      <vt:lpstr>PowerPoint Presentation</vt:lpstr>
      <vt:lpstr>Example: Differential Treatment by Race</vt:lpstr>
      <vt:lpstr>Measurement &amp; Mismeasurement of Fairness</vt:lpstr>
      <vt:lpstr>PowerPoint Presentation</vt:lpstr>
      <vt:lpstr>Discrimination: Treatment vs. Impact</vt:lpstr>
      <vt:lpstr>Fairness &amp; Predictive Performance</vt:lpstr>
      <vt:lpstr>Protected Classes &amp; Proxy Variables</vt:lpstr>
      <vt:lpstr>Model Performance and Fairness</vt:lpstr>
      <vt:lpstr>Example: Differential Treatment by Race</vt:lpstr>
      <vt:lpstr>PowerPoint Presentation</vt:lpstr>
      <vt:lpstr>PowerPoint Presentation</vt:lpstr>
      <vt:lpstr>Data Bias</vt:lpstr>
      <vt:lpstr>Algorithm &amp; Composition Bias</vt:lpstr>
      <vt:lpstr>Bias: Outcomes &amp; Clinical Perspective</vt:lpstr>
      <vt:lpstr>How Biases in Healthcare are interrelated</vt:lpstr>
      <vt:lpstr>Trade-off in Fairness in ML</vt:lpstr>
      <vt:lpstr>PowerPoint Presentation</vt:lpstr>
      <vt:lpstr>Fairness/Performance Trade-off &amp; Beneficence</vt:lpstr>
      <vt:lpstr>Trade-offs: Fairness vs. Explainability</vt:lpstr>
      <vt:lpstr>Fairness/Explainability Trade-off </vt:lpstr>
      <vt:lpstr>Long Term Trade-offs?</vt:lpstr>
      <vt:lpstr>Data Collection: Disability and Fairness </vt:lpstr>
      <vt:lpstr>Data: Trouble with Labels</vt:lpstr>
      <vt:lpstr>Data: Trouble with Labels: Pressure Injury</vt:lpstr>
      <vt:lpstr>Data: Trouble with Labels: Knee Pain</vt:lpstr>
      <vt:lpstr>Data: Generalization</vt:lpstr>
      <vt:lpstr>Fairness and Calibration</vt:lpstr>
      <vt:lpstr>The ‘Other’ Impossibility Theorem</vt:lpstr>
      <vt:lpstr>Deontic Justice &amp; Fairness in Healthcare ML</vt:lpstr>
      <vt:lpstr>Luck Egalitarianism &amp; Fairness in Healthcare</vt:lpstr>
      <vt:lpstr>Representational Fairness </vt:lpstr>
      <vt:lpstr>A Lifecycle view of Inequity</vt:lpstr>
      <vt:lpstr>Tensions between disparate treatment and disparate impact </vt:lpstr>
      <vt:lpstr>Operationalizing Fairness in Healthcare ML</vt:lpstr>
      <vt:lpstr>Treatment Effect is not monotonic</vt:lpstr>
      <vt:lpstr>Healthcare Needs ≠ Healthcare Costs</vt:lpstr>
      <vt:lpstr>Healthcare Needs ≠ Healthcare Costs</vt:lpstr>
      <vt:lpstr>Long Term Impact of Fairness</vt:lpstr>
      <vt:lpstr>Fairness Gerrymandering (Intersectionality)</vt:lpstr>
      <vt:lpstr>ML Problem: Intersectional Fairness </vt:lpstr>
      <vt:lpstr>Fairness Gerrymandering (Intersectionality)</vt:lpstr>
      <vt:lpstr>Multiaccuracy</vt:lpstr>
      <vt:lpstr>Multiaccuracy: Illustration</vt:lpstr>
      <vt:lpstr>ML Problem: Multiaccuracy</vt:lpstr>
      <vt:lpstr>ML Problem: Exploration vs. Exploitation</vt:lpstr>
      <vt:lpstr>Process Fairness vs. Outcome Fairness</vt:lpstr>
      <vt:lpstr>Process Fairness vs. Outcome Fairness</vt:lpstr>
      <vt:lpstr>Process Fairness vs. Outcome Fairness</vt:lpstr>
      <vt:lpstr>Decoupled Classifiers</vt:lpstr>
      <vt:lpstr>Adversarial Debiasing</vt:lpstr>
      <vt:lpstr>Best Practices</vt:lpstr>
      <vt:lpstr>Recommendations</vt:lpstr>
      <vt:lpstr>Impossibility of Fairness in the real world</vt:lpstr>
      <vt:lpstr>Prediction &amp; Policy</vt:lpstr>
      <vt:lpstr>Best Practices: Task Definition</vt:lpstr>
      <vt:lpstr>Best Practices: Testing</vt:lpstr>
      <vt:lpstr>Best Practices: Deployment</vt:lpstr>
      <vt:lpstr>Best Practices: Feedback</vt:lpstr>
      <vt:lpstr>Challenges &amp; Open Questions</vt:lpstr>
      <vt:lpstr>Challenges &amp; Open Questions</vt:lpstr>
      <vt:lpstr>Library Demo</vt:lpstr>
      <vt:lpstr>FairMLHealth Library</vt:lpstr>
      <vt:lpstr>FairMLHealth Library</vt:lpstr>
      <vt:lpstr>Recap &amp; Conclusion</vt:lpstr>
      <vt:lpstr>Recap</vt:lpstr>
      <vt:lpstr>Call to Action: Datasets</vt:lpstr>
      <vt:lpstr>Call to Action: Partner with us!  It takes a village</vt:lpstr>
      <vt:lpstr>Call to Action: Resources: Websites</vt:lpstr>
      <vt:lpstr>Call to Action: Resources: Libraries</vt:lpstr>
      <vt:lpstr>References</vt:lpstr>
      <vt:lpstr>References</vt:lpstr>
      <vt:lpstr>References</vt:lpstr>
      <vt:lpstr>References</vt:lpstr>
      <vt:lpstr>References</vt:lpstr>
      <vt:lpstr>References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Fairness in Machine Learning  for Healthcare  #FairMLHealth</dc:title>
  <dc:creator>ankur teredesai</dc:creator>
  <cp:lastModifiedBy>Aurangzeb Ahmad</cp:lastModifiedBy>
  <cp:revision>3</cp:revision>
  <dcterms:created xsi:type="dcterms:W3CDTF">2020-08-23T23:22:30Z</dcterms:created>
  <dcterms:modified xsi:type="dcterms:W3CDTF">2020-09-08T14:52:54Z</dcterms:modified>
</cp:coreProperties>
</file>